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82" y="0"/>
            <a:ext cx="10778836" cy="6618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2"/>
            <a:ext cx="12231315" cy="685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8"/>
          <p:cNvSpPr/>
          <p:nvPr/>
        </p:nvSpPr>
        <p:spPr>
          <a:xfrm>
            <a:off x="-2" y="0"/>
            <a:ext cx="12192003" cy="6858000"/>
          </a:xfrm>
          <a:prstGeom prst="rect">
            <a:avLst/>
          </a:prstGeom>
          <a:ln w="19050">
            <a:solidFill>
              <a:srgbClr val="092937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0" name="Picture 6" descr="Picture 6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2" y="0"/>
            <a:ext cx="1236668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extBox 7"/>
          <p:cNvSpPr txBox="1"/>
          <p:nvPr/>
        </p:nvSpPr>
        <p:spPr>
          <a:xfrm>
            <a:off x="4417026" y="1478279"/>
            <a:ext cx="7658271" cy="390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8300"/>
            </a:pPr>
            <a:r>
              <a:t>Pre-tribulation </a:t>
            </a:r>
          </a:p>
          <a:p>
            <a:pPr algn="ctr">
              <a:defRPr b="1" sz="8300"/>
            </a:pPr>
            <a:r>
              <a:t>Pre-millennial Futurists</a:t>
            </a:r>
          </a:p>
        </p:txBody>
      </p:sp>
      <p:pic>
        <p:nvPicPr>
          <p:cNvPr id="10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4351798" cy="4154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3" descr="Picture 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2" y="0"/>
            <a:ext cx="1236668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2"/>
          <p:cNvSpPr txBox="1"/>
          <p:nvPr/>
        </p:nvSpPr>
        <p:spPr>
          <a:xfrm>
            <a:off x="406503" y="258538"/>
            <a:ext cx="11155060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6000" u="sng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Two basic </a:t>
            </a:r>
            <a:r>
              <a:rPr u="none"/>
              <a:t>ways scripture is interpreted in this Book</a:t>
            </a:r>
          </a:p>
        </p:txBody>
      </p:sp>
      <p:sp>
        <p:nvSpPr>
          <p:cNvPr id="106" name="TextBox 6"/>
          <p:cNvSpPr txBox="1"/>
          <p:nvPr/>
        </p:nvSpPr>
        <p:spPr>
          <a:xfrm>
            <a:off x="406504" y="3937196"/>
            <a:ext cx="6178731" cy="1326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i="1" sz="8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2. Literally</a:t>
            </a:r>
          </a:p>
        </p:txBody>
      </p:sp>
      <p:sp>
        <p:nvSpPr>
          <p:cNvPr id="107" name="TextBox 1"/>
          <p:cNvSpPr txBox="1"/>
          <p:nvPr/>
        </p:nvSpPr>
        <p:spPr>
          <a:xfrm>
            <a:off x="330768" y="2859615"/>
            <a:ext cx="11559591" cy="1106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7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1. Metaphorically (Spiritually)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" grpId="2"/>
      <p:bldP build="whole" bldLvl="1" animBg="1" rev="0" advAuto="0" spid="10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9"/>
          <p:cNvSpPr txBox="1"/>
          <p:nvPr/>
        </p:nvSpPr>
        <p:spPr>
          <a:xfrm>
            <a:off x="257213" y="139758"/>
            <a:ext cx="4808785" cy="658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6600" u="sng"/>
            </a:pPr>
            <a:r>
              <a:t>Symbolism</a:t>
            </a:r>
            <a:r>
              <a:rPr b="0" u="none"/>
              <a:t>:</a:t>
            </a:r>
            <a:endParaRPr b="0" u="none"/>
          </a:p>
          <a:p>
            <a:pPr lvl="1" marL="1314450" indent="-857250">
              <a:buSzPct val="100000"/>
              <a:buFont typeface="Arial"/>
              <a:buChar char="•"/>
              <a:defRPr sz="6000"/>
            </a:pPr>
            <a:r>
              <a:t>Numbers</a:t>
            </a:r>
          </a:p>
          <a:p>
            <a:pPr lvl="1" marL="1314450" indent="-857250">
              <a:buSzPct val="100000"/>
              <a:buFont typeface="Arial"/>
              <a:buChar char="•"/>
              <a:defRPr sz="6000"/>
            </a:pPr>
            <a:r>
              <a:t>Colors</a:t>
            </a:r>
          </a:p>
          <a:p>
            <a:pPr lvl="1" marL="1314450" indent="-857250">
              <a:buSzPct val="100000"/>
              <a:buFont typeface="Arial"/>
              <a:buChar char="•"/>
              <a:defRPr sz="6000"/>
            </a:pPr>
            <a:r>
              <a:t>Persons </a:t>
            </a:r>
          </a:p>
          <a:p>
            <a:pPr lvl="1" marL="1314450" indent="-857250">
              <a:buSzPct val="100000"/>
              <a:buFont typeface="Arial"/>
              <a:buChar char="•"/>
              <a:defRPr sz="6000"/>
            </a:pPr>
            <a:r>
              <a:t>Animals</a:t>
            </a:r>
          </a:p>
          <a:p>
            <a:pPr lvl="1" marL="1314450" indent="-857250">
              <a:buSzPct val="100000"/>
              <a:buFont typeface="Arial"/>
              <a:buChar char="•"/>
              <a:defRPr sz="6000"/>
            </a:pPr>
            <a:r>
              <a:t>Objects</a:t>
            </a:r>
          </a:p>
          <a:p>
            <a:pPr lvl="1" marL="1314450" indent="-857250">
              <a:buSzPct val="100000"/>
              <a:buFont typeface="Arial"/>
              <a:buChar char="•"/>
              <a:defRPr sz="6000"/>
            </a:pPr>
            <a:r>
              <a:t>Places</a:t>
            </a:r>
          </a:p>
        </p:txBody>
      </p:sp>
      <p:pic>
        <p:nvPicPr>
          <p:cNvPr id="11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2026" y="40233"/>
            <a:ext cx="5715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8931" t="0" r="8782" b="0"/>
          <a:stretch>
            <a:fillRect/>
          </a:stretch>
        </p:blipFill>
        <p:spPr>
          <a:xfrm>
            <a:off x="7106163" y="1873462"/>
            <a:ext cx="7054057" cy="6429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91171" y="-611300"/>
            <a:ext cx="5876926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60149" y="3220038"/>
            <a:ext cx="5718755" cy="404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4"/>
          <p:cNvSpPr txBox="1"/>
          <p:nvPr/>
        </p:nvSpPr>
        <p:spPr>
          <a:xfrm>
            <a:off x="218336" y="0"/>
            <a:ext cx="11927945" cy="684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3200"/>
            </a:pPr>
            <a:r>
              <a:t>BIG IDEA: We Must Interpret Scripture Properly</a:t>
            </a:r>
          </a:p>
          <a:p>
            <a:pPr algn="ctr">
              <a:defRPr b="1" sz="3200"/>
            </a:pPr>
            <a:r>
              <a:t>2 Timothy 2:15</a:t>
            </a:r>
          </a:p>
          <a:p>
            <a:pPr>
              <a:defRPr b="1" sz="3200"/>
            </a:pPr>
            <a:r>
              <a:t>General Principles of Biblical Interpretation</a:t>
            </a:r>
          </a:p>
          <a:p>
            <a:pPr marL="514350" indent="-514350">
              <a:buSzPct val="100000"/>
              <a:buAutoNum type="arabicPeriod" startAt="1"/>
              <a:defRPr b="1" sz="3200" u="sng">
                <a:solidFill>
                  <a:srgbClr val="FF0000"/>
                </a:solidFill>
              </a:defRPr>
            </a:pPr>
            <a:r>
              <a:t>intention</a:t>
            </a:r>
            <a:r>
              <a:rPr u="none">
                <a:solidFill>
                  <a:srgbClr val="000000"/>
                </a:solidFill>
              </a:rPr>
              <a:t> 	</a:t>
            </a:r>
            <a:endParaRPr u="none">
              <a:solidFill>
                <a:srgbClr val="000000"/>
              </a:solidFill>
            </a:endParaRPr>
          </a:p>
          <a:p>
            <a:pPr lvl="1" marL="914400" indent="-457200">
              <a:buSzPct val="100000"/>
              <a:buFont typeface="Courier New"/>
              <a:buChar char="o"/>
              <a:defRPr b="1" sz="3200" u="sng">
                <a:solidFill>
                  <a:srgbClr val="FF0000"/>
                </a:solidFill>
              </a:defRPr>
            </a:pPr>
            <a:r>
              <a:t>Historical</a:t>
            </a:r>
          </a:p>
          <a:p>
            <a:pPr lvl="1" marL="914400" indent="-457200">
              <a:buSzPct val="100000"/>
              <a:buFont typeface="Courier New"/>
              <a:buChar char="o"/>
              <a:defRPr b="1" sz="3200" u="sng">
                <a:solidFill>
                  <a:srgbClr val="FF0000"/>
                </a:solidFill>
              </a:defRPr>
            </a:pPr>
            <a:r>
              <a:t>Grammatical</a:t>
            </a:r>
          </a:p>
          <a:p>
            <a:pPr lvl="1" marL="914400" indent="-457200">
              <a:buSzPct val="100000"/>
              <a:buFont typeface="Courier New"/>
              <a:buChar char="o"/>
              <a:defRPr b="1" sz="3200" u="sng">
                <a:solidFill>
                  <a:srgbClr val="FF0000"/>
                </a:solidFill>
              </a:defRPr>
            </a:pPr>
            <a:r>
              <a:t>Cultural</a:t>
            </a:r>
          </a:p>
          <a:p>
            <a:pPr lvl="1" marL="914400" indent="-457200">
              <a:buSzPct val="100000"/>
              <a:buFont typeface="Courier New"/>
              <a:buChar char="o"/>
              <a:defRPr b="1" sz="3200" u="sng">
                <a:solidFill>
                  <a:srgbClr val="FF0000"/>
                </a:solidFill>
              </a:defRPr>
            </a:pPr>
            <a:r>
              <a:t>Literal</a:t>
            </a:r>
          </a:p>
          <a:p>
            <a:pPr>
              <a:defRPr b="1" sz="3200"/>
            </a:pPr>
            <a:r>
              <a:t>2. </a:t>
            </a:r>
            <a:r>
              <a:rPr u="sng">
                <a:solidFill>
                  <a:srgbClr val="FF0000"/>
                </a:solidFill>
              </a:rPr>
              <a:t>Context</a:t>
            </a:r>
          </a:p>
          <a:p>
            <a:pPr>
              <a:defRPr b="1" sz="3200"/>
            </a:pPr>
            <a:r>
              <a:t>3. </a:t>
            </a:r>
            <a:r>
              <a:rPr u="sng">
                <a:solidFill>
                  <a:srgbClr val="FF0000"/>
                </a:solidFill>
              </a:rPr>
              <a:t>Literally</a:t>
            </a:r>
          </a:p>
          <a:p>
            <a:pPr>
              <a:defRPr b="1" sz="3200"/>
            </a:pPr>
            <a:r>
              <a:t>4. </a:t>
            </a:r>
            <a:r>
              <a:rPr u="sng">
                <a:solidFill>
                  <a:srgbClr val="FF0000"/>
                </a:solidFill>
              </a:rPr>
              <a:t>Interpret</a:t>
            </a:r>
          </a:p>
          <a:p>
            <a:pPr>
              <a:defRPr b="1" sz="3200"/>
            </a:pPr>
            <a:r>
              <a:t>5. </a:t>
            </a:r>
            <a:r>
              <a:rPr u="sng">
                <a:solidFill>
                  <a:srgbClr val="FF0000"/>
                </a:solidFill>
              </a:rPr>
              <a:t>Distinguished</a:t>
            </a:r>
          </a:p>
          <a:p>
            <a:pPr>
              <a:defRPr b="1" sz="3200"/>
            </a:pPr>
            <a:r>
              <a:t>6. </a:t>
            </a:r>
            <a:r>
              <a:rPr u="sng">
                <a:solidFill>
                  <a:srgbClr val="FF0000"/>
                </a:solidFill>
              </a:rPr>
              <a:t>Distinctions</a:t>
            </a:r>
          </a:p>
          <a:p>
            <a:pPr>
              <a:defRPr b="1" sz="3200"/>
            </a:pPr>
            <a:r>
              <a:t>7. </a:t>
            </a:r>
            <a:r>
              <a:rPr u="sng">
                <a:solidFill>
                  <a:srgbClr val="FF0000"/>
                </a:solidFill>
              </a:rPr>
              <a:t>type</a:t>
            </a:r>
            <a:r>
              <a:t>.</a:t>
            </a:r>
          </a:p>
        </p:txBody>
      </p:sp>
      <p:pic>
        <p:nvPicPr>
          <p:cNvPr id="11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8772" y="1884783"/>
            <a:ext cx="7910612" cy="4218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500"/>
                                        <p:tgtEl>
                                          <p:spTgt spid="1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500"/>
                                        <p:tgtEl>
                                          <p:spTgt spid="1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500"/>
                                        <p:tgtEl>
                                          <p:spTgt spid="1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500"/>
                                        <p:tgtEl>
                                          <p:spTgt spid="1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Box 2"/>
          <p:cNvSpPr txBox="1"/>
          <p:nvPr/>
        </p:nvSpPr>
        <p:spPr>
          <a:xfrm>
            <a:off x="45719" y="10380"/>
            <a:ext cx="12097452" cy="684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Types of Biblical Literature</a:t>
            </a:r>
          </a:p>
          <a:p>
            <a:pPr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1. Narrative Literature</a:t>
            </a:r>
            <a:r>
              <a:rPr b="0"/>
              <a:t>: </a:t>
            </a:r>
            <a:r>
              <a:rPr u="sng">
                <a:solidFill>
                  <a:srgbClr val="FF0000"/>
                </a:solidFill>
              </a:rPr>
              <a:t>historical</a:t>
            </a:r>
          </a:p>
          <a:p>
            <a:pPr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2. Law: </a:t>
            </a:r>
            <a:r>
              <a:rPr u="sng">
                <a:solidFill>
                  <a:srgbClr val="FF0000"/>
                </a:solidFill>
              </a:rPr>
              <a:t>law</a:t>
            </a:r>
            <a:r>
              <a:rPr b="0"/>
              <a:t>  </a:t>
            </a:r>
            <a:r>
              <a:rPr u="sng">
                <a:solidFill>
                  <a:srgbClr val="FF0000"/>
                </a:solidFill>
              </a:rPr>
              <a:t>principles</a:t>
            </a:r>
            <a:endParaRPr u="sng">
              <a:solidFill>
                <a:srgbClr val="FF0000"/>
              </a:solidFill>
            </a:endParaRPr>
          </a:p>
          <a:p>
            <a:pPr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3. Wisdom Literature: </a:t>
            </a:r>
            <a:r>
              <a:rPr u="sng">
                <a:solidFill>
                  <a:srgbClr val="FF0000"/>
                </a:solidFill>
              </a:rPr>
              <a:t> not</a:t>
            </a:r>
            <a:endParaRPr u="sng">
              <a:solidFill>
                <a:srgbClr val="FF0000"/>
              </a:solidFill>
            </a:endParaRPr>
          </a:p>
          <a:p>
            <a:pPr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4. Poetry: </a:t>
            </a:r>
            <a:r>
              <a:rPr u="sng">
                <a:solidFill>
                  <a:srgbClr val="FF0000"/>
                </a:solidFill>
              </a:rPr>
              <a:t>figurative</a:t>
            </a:r>
            <a:endParaRPr u="sng">
              <a:solidFill>
                <a:srgbClr val="FF0000"/>
              </a:solidFill>
            </a:endParaRPr>
          </a:p>
          <a:p>
            <a:pPr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5. Gospel Literature</a:t>
            </a:r>
          </a:p>
          <a:p>
            <a:pPr lvl="1" marL="742950" indent="-285750">
              <a:buSzPct val="100000"/>
              <a:buFont typeface="Arial"/>
              <a:buChar char="•"/>
              <a:defRPr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Matthew –  </a:t>
            </a:r>
            <a:r>
              <a:rPr b="1" u="sng">
                <a:solidFill>
                  <a:srgbClr val="FF0000"/>
                </a:solidFill>
              </a:rPr>
              <a:t>Jewish</a:t>
            </a:r>
            <a:r>
              <a:rPr b="1" u="sng"/>
              <a:t> </a:t>
            </a:r>
            <a:r>
              <a:t>audience</a:t>
            </a:r>
          </a:p>
          <a:p>
            <a:pPr lvl="1" marL="742950" indent="-285750">
              <a:buSzPct val="100000"/>
              <a:buFont typeface="Arial"/>
              <a:buChar char="•"/>
              <a:defRPr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Mark –  </a:t>
            </a:r>
            <a:r>
              <a:rPr b="1" u="sng">
                <a:solidFill>
                  <a:srgbClr val="FF0000"/>
                </a:solidFill>
              </a:rPr>
              <a:t>Roman</a:t>
            </a:r>
            <a:r>
              <a:rPr b="1" u="sng"/>
              <a:t> </a:t>
            </a:r>
            <a:r>
              <a:t>audience</a:t>
            </a:r>
          </a:p>
          <a:p>
            <a:pPr lvl="1" marL="742950" indent="-285750">
              <a:buSzPct val="100000"/>
              <a:buFont typeface="Arial"/>
              <a:buChar char="•"/>
              <a:defRPr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Luke –  </a:t>
            </a:r>
            <a:r>
              <a:rPr b="1" u="sng">
                <a:solidFill>
                  <a:srgbClr val="FF0000"/>
                </a:solidFill>
              </a:rPr>
              <a:t>Greek</a:t>
            </a:r>
            <a:r>
              <a:rPr b="1" u="sng"/>
              <a:t> </a:t>
            </a:r>
            <a:r>
              <a:t>audience</a:t>
            </a:r>
          </a:p>
          <a:p>
            <a:pPr lvl="1" marL="742950" indent="-285750">
              <a:buSzPct val="100000"/>
              <a:buFont typeface="Arial"/>
              <a:buChar char="•"/>
              <a:defRPr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John –  </a:t>
            </a:r>
            <a:r>
              <a:rPr b="1" u="sng">
                <a:solidFill>
                  <a:srgbClr val="FF0000"/>
                </a:solidFill>
              </a:rPr>
              <a:t>Universal</a:t>
            </a:r>
            <a:r>
              <a:rPr b="1" u="sng"/>
              <a:t> </a:t>
            </a:r>
            <a:r>
              <a:t>audience (Gentiles)</a:t>
            </a:r>
          </a:p>
          <a:p>
            <a:pPr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6. Parables:  </a:t>
            </a:r>
            <a:r>
              <a:rPr u="sng">
                <a:solidFill>
                  <a:srgbClr val="FF0000"/>
                </a:solidFill>
              </a:rPr>
              <a:t>Stories</a:t>
            </a:r>
            <a:endParaRPr u="sng">
              <a:solidFill>
                <a:srgbClr val="FF0000"/>
              </a:solidFill>
            </a:endParaRPr>
          </a:p>
          <a:p>
            <a:pPr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7. Acts:  </a:t>
            </a:r>
            <a:r>
              <a:rPr u="sng">
                <a:solidFill>
                  <a:srgbClr val="FF0000"/>
                </a:solidFill>
              </a:rPr>
              <a:t>History</a:t>
            </a:r>
            <a:r>
              <a:t>  </a:t>
            </a:r>
            <a:r>
              <a:rPr u="sng">
                <a:solidFill>
                  <a:srgbClr val="FF0000"/>
                </a:solidFill>
              </a:rPr>
              <a:t>human</a:t>
            </a:r>
            <a:r>
              <a:t>	</a:t>
            </a:r>
            <a:r>
              <a:rPr u="sng">
                <a:solidFill>
                  <a:srgbClr val="FF0000"/>
                </a:solidFill>
              </a:rPr>
              <a:t>divine</a:t>
            </a:r>
          </a:p>
          <a:p>
            <a:pPr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8. Epistles: </a:t>
            </a:r>
            <a:r>
              <a:rPr u="sng">
                <a:solidFill>
                  <a:srgbClr val="FF0000"/>
                </a:solidFill>
              </a:rPr>
              <a:t>believers</a:t>
            </a:r>
            <a:endParaRPr u="sng">
              <a:solidFill>
                <a:srgbClr val="FF0000"/>
              </a:solidFill>
            </a:endParaRPr>
          </a:p>
          <a:p>
            <a:pPr>
              <a:defRPr b="1" sz="3200">
                <a:solidFill>
                  <a:srgbClr val="212529"/>
                </a:solidFill>
                <a:latin typeface="Quicksand"/>
                <a:ea typeface="Quicksand"/>
                <a:cs typeface="Quicksand"/>
                <a:sym typeface="Quicksand"/>
              </a:defRPr>
            </a:pPr>
            <a:r>
              <a:t>9. Revelation (Apocalyptic): </a:t>
            </a:r>
            <a:r>
              <a:rPr u="sng">
                <a:solidFill>
                  <a:srgbClr val="FF0000"/>
                </a:solidFill>
              </a:rPr>
              <a:t>symbolic</a:t>
            </a:r>
          </a:p>
        </p:txBody>
      </p:sp>
      <p:pic>
        <p:nvPicPr>
          <p:cNvPr id="11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57393"/>
          <a:stretch>
            <a:fillRect/>
          </a:stretch>
        </p:blipFill>
        <p:spPr>
          <a:xfrm>
            <a:off x="6671723" y="649296"/>
            <a:ext cx="5418537" cy="3571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500"/>
                                        <p:tgtEl>
                                          <p:spTgt spid="1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500"/>
                                        <p:tgtEl>
                                          <p:spTgt spid="1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500"/>
                                        <p:tgtEl>
                                          <p:spTgt spid="1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500"/>
                                        <p:tgtEl>
                                          <p:spTgt spid="1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500"/>
                                        <p:tgtEl>
                                          <p:spTgt spid="1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500"/>
                                        <p:tgtEl>
                                          <p:spTgt spid="1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