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74" r:id="rId3"/>
    <p:sldId id="271" r:id="rId4"/>
    <p:sldId id="257" r:id="rId5"/>
    <p:sldId id="258" r:id="rId6"/>
    <p:sldId id="259" r:id="rId7"/>
    <p:sldId id="260" r:id="rId8"/>
    <p:sldId id="261" r:id="rId9"/>
    <p:sldId id="262" r:id="rId10"/>
    <p:sldId id="263" r:id="rId11"/>
    <p:sldId id="266" r:id="rId12"/>
    <p:sldId id="264" r:id="rId13"/>
    <p:sldId id="268" r:id="rId14"/>
    <p:sldId id="265" r:id="rId15"/>
    <p:sldId id="267" r:id="rId16"/>
    <p:sldId id="269" r:id="rId17"/>
    <p:sldId id="270" r:id="rId18"/>
    <p:sldId id="272" r:id="rId19"/>
    <p:sldId id="273" r:id="rId20"/>
    <p:sldId id="275" r:id="rId21"/>
    <p:sldId id="276" r:id="rId22"/>
    <p:sldId id="280" r:id="rId23"/>
    <p:sldId id="279" r:id="rId24"/>
    <p:sldId id="278" r:id="rId25"/>
    <p:sldId id="277"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3E1"/>
    <a:srgbClr val="E68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4" autoAdjust="0"/>
    <p:restoredTop sz="94660"/>
  </p:normalViewPr>
  <p:slideViewPr>
    <p:cSldViewPr snapToGrid="0">
      <p:cViewPr varScale="1">
        <p:scale>
          <a:sx n="96" d="100"/>
          <a:sy n="96" d="100"/>
        </p:scale>
        <p:origin x="12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5A903-12F5-4CAA-A85F-C886E0C5CA2D}" type="datetimeFigureOut">
              <a:rPr lang="en-US" smtClean="0"/>
              <a:t>7/28/2024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F441E1-2BDA-430B-954A-DAFC84BB623D}" type="slidenum">
              <a:rPr lang="en-US" smtClean="0"/>
              <a:t>‹#›</a:t>
            </a:fld>
            <a:endParaRPr lang="en-US"/>
          </a:p>
        </p:txBody>
      </p:sp>
    </p:spTree>
    <p:extLst>
      <p:ext uri="{BB962C8B-B14F-4D97-AF65-F5344CB8AC3E}">
        <p14:creationId xmlns:p14="http://schemas.microsoft.com/office/powerpoint/2010/main" val="3068667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F441E1-2BDA-430B-954A-DAFC84BB623D}" type="slidenum">
              <a:rPr lang="en-US" smtClean="0"/>
              <a:t>3</a:t>
            </a:fld>
            <a:endParaRPr lang="en-US"/>
          </a:p>
        </p:txBody>
      </p:sp>
    </p:spTree>
    <p:extLst>
      <p:ext uri="{BB962C8B-B14F-4D97-AF65-F5344CB8AC3E}">
        <p14:creationId xmlns:p14="http://schemas.microsoft.com/office/powerpoint/2010/main" val="88141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F441E1-2BDA-430B-954A-DAFC84BB623D}" type="slidenum">
              <a:rPr lang="en-US" smtClean="0"/>
              <a:t>18</a:t>
            </a:fld>
            <a:endParaRPr lang="en-US"/>
          </a:p>
        </p:txBody>
      </p:sp>
    </p:spTree>
    <p:extLst>
      <p:ext uri="{BB962C8B-B14F-4D97-AF65-F5344CB8AC3E}">
        <p14:creationId xmlns:p14="http://schemas.microsoft.com/office/powerpoint/2010/main" val="203236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8D89-B882-F630-7329-75F59FB4F4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3A7924-4438-CE34-6BB4-4B89ACFEA8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F9E6D3-B8AC-EB90-82A3-253D20A01CB8}"/>
              </a:ext>
            </a:extLst>
          </p:cNvPr>
          <p:cNvSpPr>
            <a:spLocks noGrp="1"/>
          </p:cNvSpPr>
          <p:nvPr>
            <p:ph type="dt" sz="half" idx="10"/>
          </p:nvPr>
        </p:nvSpPr>
        <p:spPr/>
        <p:txBody>
          <a:bodyPr/>
          <a:lstStyle/>
          <a:p>
            <a:fld id="{7ECC5A30-437F-4988-B19F-067F2DCEB8E7}" type="datetimeFigureOut">
              <a:rPr lang="en-US" smtClean="0"/>
              <a:t>7/28/2024</a:t>
            </a:fld>
            <a:endParaRPr lang="en-US"/>
          </a:p>
        </p:txBody>
      </p:sp>
      <p:sp>
        <p:nvSpPr>
          <p:cNvPr id="5" name="Footer Placeholder 4">
            <a:extLst>
              <a:ext uri="{FF2B5EF4-FFF2-40B4-BE49-F238E27FC236}">
                <a16:creationId xmlns:a16="http://schemas.microsoft.com/office/drawing/2014/main" id="{8CD043AA-1F6E-D5FC-96AA-14431EFF5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3B8CF-1D0F-48E3-3861-1813C420D3A0}"/>
              </a:ext>
            </a:extLst>
          </p:cNvPr>
          <p:cNvSpPr>
            <a:spLocks noGrp="1"/>
          </p:cNvSpPr>
          <p:nvPr>
            <p:ph type="sldNum" sz="quarter" idx="12"/>
          </p:nvPr>
        </p:nvSpPr>
        <p:spPr/>
        <p:txBody>
          <a:bodyPr/>
          <a:lstStyle/>
          <a:p>
            <a:fld id="{C62DBEB3-3E7D-48AC-97A8-D73B09CC0680}" type="slidenum">
              <a:rPr lang="en-US" smtClean="0"/>
              <a:t>‹#›</a:t>
            </a:fld>
            <a:endParaRPr lang="en-US"/>
          </a:p>
        </p:txBody>
      </p:sp>
    </p:spTree>
    <p:extLst>
      <p:ext uri="{BB962C8B-B14F-4D97-AF65-F5344CB8AC3E}">
        <p14:creationId xmlns:p14="http://schemas.microsoft.com/office/powerpoint/2010/main" val="1488692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9CD6E-278A-4431-AC59-2B39FE67CE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024B9-3620-C226-888A-A0D156067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8A0E9-BBC3-99D3-5033-AF4655FF661F}"/>
              </a:ext>
            </a:extLst>
          </p:cNvPr>
          <p:cNvSpPr>
            <a:spLocks noGrp="1"/>
          </p:cNvSpPr>
          <p:nvPr>
            <p:ph type="dt" sz="half" idx="10"/>
          </p:nvPr>
        </p:nvSpPr>
        <p:spPr/>
        <p:txBody>
          <a:bodyPr/>
          <a:lstStyle/>
          <a:p>
            <a:fld id="{7ECC5A30-437F-4988-B19F-067F2DCEB8E7}" type="datetimeFigureOut">
              <a:rPr lang="en-US" smtClean="0"/>
              <a:t>7/28/2024</a:t>
            </a:fld>
            <a:endParaRPr lang="en-US"/>
          </a:p>
        </p:txBody>
      </p:sp>
      <p:sp>
        <p:nvSpPr>
          <p:cNvPr id="5" name="Footer Placeholder 4">
            <a:extLst>
              <a:ext uri="{FF2B5EF4-FFF2-40B4-BE49-F238E27FC236}">
                <a16:creationId xmlns:a16="http://schemas.microsoft.com/office/drawing/2014/main" id="{E35E74EA-2D0C-22A2-7335-49CFC068C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1C3C4-C265-6BDB-6A69-7A582BA58619}"/>
              </a:ext>
            </a:extLst>
          </p:cNvPr>
          <p:cNvSpPr>
            <a:spLocks noGrp="1"/>
          </p:cNvSpPr>
          <p:nvPr>
            <p:ph type="sldNum" sz="quarter" idx="12"/>
          </p:nvPr>
        </p:nvSpPr>
        <p:spPr/>
        <p:txBody>
          <a:bodyPr/>
          <a:lstStyle/>
          <a:p>
            <a:fld id="{C62DBEB3-3E7D-48AC-97A8-D73B09CC0680}" type="slidenum">
              <a:rPr lang="en-US" smtClean="0"/>
              <a:t>‹#›</a:t>
            </a:fld>
            <a:endParaRPr lang="en-US"/>
          </a:p>
        </p:txBody>
      </p:sp>
    </p:spTree>
    <p:extLst>
      <p:ext uri="{BB962C8B-B14F-4D97-AF65-F5344CB8AC3E}">
        <p14:creationId xmlns:p14="http://schemas.microsoft.com/office/powerpoint/2010/main" val="130061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F11F28-4AEE-78DE-3BE7-C64323E64E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A6F1BD-E50C-E909-FA5E-86A5922907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C9BD0-3009-7018-6AA8-3E1C2AC4D38C}"/>
              </a:ext>
            </a:extLst>
          </p:cNvPr>
          <p:cNvSpPr>
            <a:spLocks noGrp="1"/>
          </p:cNvSpPr>
          <p:nvPr>
            <p:ph type="dt" sz="half" idx="10"/>
          </p:nvPr>
        </p:nvSpPr>
        <p:spPr/>
        <p:txBody>
          <a:bodyPr/>
          <a:lstStyle/>
          <a:p>
            <a:fld id="{7ECC5A30-437F-4988-B19F-067F2DCEB8E7}" type="datetimeFigureOut">
              <a:rPr lang="en-US" smtClean="0"/>
              <a:t>7/28/2024</a:t>
            </a:fld>
            <a:endParaRPr lang="en-US"/>
          </a:p>
        </p:txBody>
      </p:sp>
      <p:sp>
        <p:nvSpPr>
          <p:cNvPr id="5" name="Footer Placeholder 4">
            <a:extLst>
              <a:ext uri="{FF2B5EF4-FFF2-40B4-BE49-F238E27FC236}">
                <a16:creationId xmlns:a16="http://schemas.microsoft.com/office/drawing/2014/main" id="{FDEBB987-A9D5-869D-EDE6-0B9DBCD75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F0233-D785-D695-4F31-EC36CA3679EE}"/>
              </a:ext>
            </a:extLst>
          </p:cNvPr>
          <p:cNvSpPr>
            <a:spLocks noGrp="1"/>
          </p:cNvSpPr>
          <p:nvPr>
            <p:ph type="sldNum" sz="quarter" idx="12"/>
          </p:nvPr>
        </p:nvSpPr>
        <p:spPr/>
        <p:txBody>
          <a:bodyPr/>
          <a:lstStyle/>
          <a:p>
            <a:fld id="{C62DBEB3-3E7D-48AC-97A8-D73B09CC0680}" type="slidenum">
              <a:rPr lang="en-US" smtClean="0"/>
              <a:t>‹#›</a:t>
            </a:fld>
            <a:endParaRPr lang="en-US"/>
          </a:p>
        </p:txBody>
      </p:sp>
    </p:spTree>
    <p:extLst>
      <p:ext uri="{BB962C8B-B14F-4D97-AF65-F5344CB8AC3E}">
        <p14:creationId xmlns:p14="http://schemas.microsoft.com/office/powerpoint/2010/main" val="1435818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5C85D-1096-FC7A-70BA-99B7BB7B15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81414-5747-9F35-030F-93DD3ABE9A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138E8-AB2C-622B-0FA3-0FE82CF6ED1D}"/>
              </a:ext>
            </a:extLst>
          </p:cNvPr>
          <p:cNvSpPr>
            <a:spLocks noGrp="1"/>
          </p:cNvSpPr>
          <p:nvPr>
            <p:ph type="dt" sz="half" idx="10"/>
          </p:nvPr>
        </p:nvSpPr>
        <p:spPr/>
        <p:txBody>
          <a:bodyPr/>
          <a:lstStyle/>
          <a:p>
            <a:fld id="{7ECC5A30-437F-4988-B19F-067F2DCEB8E7}" type="datetimeFigureOut">
              <a:rPr lang="en-US" smtClean="0"/>
              <a:t>7/28/2024</a:t>
            </a:fld>
            <a:endParaRPr lang="en-US"/>
          </a:p>
        </p:txBody>
      </p:sp>
      <p:sp>
        <p:nvSpPr>
          <p:cNvPr id="5" name="Footer Placeholder 4">
            <a:extLst>
              <a:ext uri="{FF2B5EF4-FFF2-40B4-BE49-F238E27FC236}">
                <a16:creationId xmlns:a16="http://schemas.microsoft.com/office/drawing/2014/main" id="{07DBF388-64CE-A019-25EE-C87E6FB6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29F2B-7F32-2DAB-D4F9-E676759570DB}"/>
              </a:ext>
            </a:extLst>
          </p:cNvPr>
          <p:cNvSpPr>
            <a:spLocks noGrp="1"/>
          </p:cNvSpPr>
          <p:nvPr>
            <p:ph type="sldNum" sz="quarter" idx="12"/>
          </p:nvPr>
        </p:nvSpPr>
        <p:spPr/>
        <p:txBody>
          <a:bodyPr/>
          <a:lstStyle/>
          <a:p>
            <a:fld id="{C62DBEB3-3E7D-48AC-97A8-D73B09CC0680}" type="slidenum">
              <a:rPr lang="en-US" smtClean="0"/>
              <a:t>‹#›</a:t>
            </a:fld>
            <a:endParaRPr lang="en-US"/>
          </a:p>
        </p:txBody>
      </p:sp>
    </p:spTree>
    <p:extLst>
      <p:ext uri="{BB962C8B-B14F-4D97-AF65-F5344CB8AC3E}">
        <p14:creationId xmlns:p14="http://schemas.microsoft.com/office/powerpoint/2010/main" val="127347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071C-63FE-DB43-06FC-EEFA557BA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9BA29-2C1C-CE4E-AFD0-A518A65ED4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FDDE5F-A99C-4857-5C2B-029BC2E5876F}"/>
              </a:ext>
            </a:extLst>
          </p:cNvPr>
          <p:cNvSpPr>
            <a:spLocks noGrp="1"/>
          </p:cNvSpPr>
          <p:nvPr>
            <p:ph type="dt" sz="half" idx="10"/>
          </p:nvPr>
        </p:nvSpPr>
        <p:spPr/>
        <p:txBody>
          <a:bodyPr/>
          <a:lstStyle/>
          <a:p>
            <a:fld id="{7ECC5A30-437F-4988-B19F-067F2DCEB8E7}" type="datetimeFigureOut">
              <a:rPr lang="en-US" smtClean="0"/>
              <a:t>7/28/2024</a:t>
            </a:fld>
            <a:endParaRPr lang="en-US"/>
          </a:p>
        </p:txBody>
      </p:sp>
      <p:sp>
        <p:nvSpPr>
          <p:cNvPr id="5" name="Footer Placeholder 4">
            <a:extLst>
              <a:ext uri="{FF2B5EF4-FFF2-40B4-BE49-F238E27FC236}">
                <a16:creationId xmlns:a16="http://schemas.microsoft.com/office/drawing/2014/main" id="{68A360CC-BC74-B28A-901A-E5BB270025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32791-C5FC-8D11-7721-4DE798835E06}"/>
              </a:ext>
            </a:extLst>
          </p:cNvPr>
          <p:cNvSpPr>
            <a:spLocks noGrp="1"/>
          </p:cNvSpPr>
          <p:nvPr>
            <p:ph type="sldNum" sz="quarter" idx="12"/>
          </p:nvPr>
        </p:nvSpPr>
        <p:spPr/>
        <p:txBody>
          <a:bodyPr/>
          <a:lstStyle/>
          <a:p>
            <a:fld id="{C62DBEB3-3E7D-48AC-97A8-D73B09CC0680}" type="slidenum">
              <a:rPr lang="en-US" smtClean="0"/>
              <a:t>‹#›</a:t>
            </a:fld>
            <a:endParaRPr lang="en-US"/>
          </a:p>
        </p:txBody>
      </p:sp>
    </p:spTree>
    <p:extLst>
      <p:ext uri="{BB962C8B-B14F-4D97-AF65-F5344CB8AC3E}">
        <p14:creationId xmlns:p14="http://schemas.microsoft.com/office/powerpoint/2010/main" val="4194510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F2DA5-6CF9-D93B-1EE6-4D8DF5226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F5CEE0-DEAF-8613-2E72-383829790A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3FAC61-45FB-4CD9-3E17-51173DC607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862801-9539-14B9-BA74-0A3185865DB1}"/>
              </a:ext>
            </a:extLst>
          </p:cNvPr>
          <p:cNvSpPr>
            <a:spLocks noGrp="1"/>
          </p:cNvSpPr>
          <p:nvPr>
            <p:ph type="dt" sz="half" idx="10"/>
          </p:nvPr>
        </p:nvSpPr>
        <p:spPr/>
        <p:txBody>
          <a:bodyPr/>
          <a:lstStyle/>
          <a:p>
            <a:fld id="{7ECC5A30-437F-4988-B19F-067F2DCEB8E7}" type="datetimeFigureOut">
              <a:rPr lang="en-US" smtClean="0"/>
              <a:t>7/28/2024</a:t>
            </a:fld>
            <a:endParaRPr lang="en-US"/>
          </a:p>
        </p:txBody>
      </p:sp>
      <p:sp>
        <p:nvSpPr>
          <p:cNvPr id="6" name="Footer Placeholder 5">
            <a:extLst>
              <a:ext uri="{FF2B5EF4-FFF2-40B4-BE49-F238E27FC236}">
                <a16:creationId xmlns:a16="http://schemas.microsoft.com/office/drawing/2014/main" id="{62C581D9-B0D7-87B8-42E6-DA4F7ADD88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62D573-5F00-791C-C57E-6EE15C3C2D8D}"/>
              </a:ext>
            </a:extLst>
          </p:cNvPr>
          <p:cNvSpPr>
            <a:spLocks noGrp="1"/>
          </p:cNvSpPr>
          <p:nvPr>
            <p:ph type="sldNum" sz="quarter" idx="12"/>
          </p:nvPr>
        </p:nvSpPr>
        <p:spPr/>
        <p:txBody>
          <a:bodyPr/>
          <a:lstStyle/>
          <a:p>
            <a:fld id="{C62DBEB3-3E7D-48AC-97A8-D73B09CC0680}" type="slidenum">
              <a:rPr lang="en-US" smtClean="0"/>
              <a:t>‹#›</a:t>
            </a:fld>
            <a:endParaRPr lang="en-US"/>
          </a:p>
        </p:txBody>
      </p:sp>
    </p:spTree>
    <p:extLst>
      <p:ext uri="{BB962C8B-B14F-4D97-AF65-F5344CB8AC3E}">
        <p14:creationId xmlns:p14="http://schemas.microsoft.com/office/powerpoint/2010/main" val="268967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AD83-65D0-5CCB-FAF8-FC4C22DBA6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9AE9E0-86E2-BECB-401A-CDB9019A29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4487E3-0C26-E663-E9CE-9ADF3A9418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4E5AFA-D507-8124-6B3F-1DE216CDF4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F9F07D-1727-ED80-5AAD-EA203EE0B1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4EF01D-B8F8-1754-26F3-86681C44BA1E}"/>
              </a:ext>
            </a:extLst>
          </p:cNvPr>
          <p:cNvSpPr>
            <a:spLocks noGrp="1"/>
          </p:cNvSpPr>
          <p:nvPr>
            <p:ph type="dt" sz="half" idx="10"/>
          </p:nvPr>
        </p:nvSpPr>
        <p:spPr/>
        <p:txBody>
          <a:bodyPr/>
          <a:lstStyle/>
          <a:p>
            <a:fld id="{7ECC5A30-437F-4988-B19F-067F2DCEB8E7}" type="datetimeFigureOut">
              <a:rPr lang="en-US" smtClean="0"/>
              <a:t>7/28/2024</a:t>
            </a:fld>
            <a:endParaRPr lang="en-US"/>
          </a:p>
        </p:txBody>
      </p:sp>
      <p:sp>
        <p:nvSpPr>
          <p:cNvPr id="8" name="Footer Placeholder 7">
            <a:extLst>
              <a:ext uri="{FF2B5EF4-FFF2-40B4-BE49-F238E27FC236}">
                <a16:creationId xmlns:a16="http://schemas.microsoft.com/office/drawing/2014/main" id="{D2D91D3B-8288-62B3-16DE-CAC1743E18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D3FC2B-00A5-009D-3518-E76D15897028}"/>
              </a:ext>
            </a:extLst>
          </p:cNvPr>
          <p:cNvSpPr>
            <a:spLocks noGrp="1"/>
          </p:cNvSpPr>
          <p:nvPr>
            <p:ph type="sldNum" sz="quarter" idx="12"/>
          </p:nvPr>
        </p:nvSpPr>
        <p:spPr/>
        <p:txBody>
          <a:bodyPr/>
          <a:lstStyle/>
          <a:p>
            <a:fld id="{C62DBEB3-3E7D-48AC-97A8-D73B09CC0680}" type="slidenum">
              <a:rPr lang="en-US" smtClean="0"/>
              <a:t>‹#›</a:t>
            </a:fld>
            <a:endParaRPr lang="en-US"/>
          </a:p>
        </p:txBody>
      </p:sp>
    </p:spTree>
    <p:extLst>
      <p:ext uri="{BB962C8B-B14F-4D97-AF65-F5344CB8AC3E}">
        <p14:creationId xmlns:p14="http://schemas.microsoft.com/office/powerpoint/2010/main" val="139324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C318D-82ED-99AD-0697-1D7A9FF34F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A9CE93-7D0D-6718-D438-7BE177483988}"/>
              </a:ext>
            </a:extLst>
          </p:cNvPr>
          <p:cNvSpPr>
            <a:spLocks noGrp="1"/>
          </p:cNvSpPr>
          <p:nvPr>
            <p:ph type="dt" sz="half" idx="10"/>
          </p:nvPr>
        </p:nvSpPr>
        <p:spPr/>
        <p:txBody>
          <a:bodyPr/>
          <a:lstStyle/>
          <a:p>
            <a:fld id="{7ECC5A30-437F-4988-B19F-067F2DCEB8E7}" type="datetimeFigureOut">
              <a:rPr lang="en-US" smtClean="0"/>
              <a:t>7/28/2024</a:t>
            </a:fld>
            <a:endParaRPr lang="en-US"/>
          </a:p>
        </p:txBody>
      </p:sp>
      <p:sp>
        <p:nvSpPr>
          <p:cNvPr id="4" name="Footer Placeholder 3">
            <a:extLst>
              <a:ext uri="{FF2B5EF4-FFF2-40B4-BE49-F238E27FC236}">
                <a16:creationId xmlns:a16="http://schemas.microsoft.com/office/drawing/2014/main" id="{69E79FA3-B4D0-0532-9191-385E5B40BA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F0B5C-3301-B065-E8EF-8AEE1C451B15}"/>
              </a:ext>
            </a:extLst>
          </p:cNvPr>
          <p:cNvSpPr>
            <a:spLocks noGrp="1"/>
          </p:cNvSpPr>
          <p:nvPr>
            <p:ph type="sldNum" sz="quarter" idx="12"/>
          </p:nvPr>
        </p:nvSpPr>
        <p:spPr/>
        <p:txBody>
          <a:bodyPr/>
          <a:lstStyle/>
          <a:p>
            <a:fld id="{C62DBEB3-3E7D-48AC-97A8-D73B09CC0680}" type="slidenum">
              <a:rPr lang="en-US" smtClean="0"/>
              <a:t>‹#›</a:t>
            </a:fld>
            <a:endParaRPr lang="en-US"/>
          </a:p>
        </p:txBody>
      </p:sp>
    </p:spTree>
    <p:extLst>
      <p:ext uri="{BB962C8B-B14F-4D97-AF65-F5344CB8AC3E}">
        <p14:creationId xmlns:p14="http://schemas.microsoft.com/office/powerpoint/2010/main" val="2467657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94D8B9-F80A-7539-880B-ABA385E8C68E}"/>
              </a:ext>
            </a:extLst>
          </p:cNvPr>
          <p:cNvSpPr>
            <a:spLocks noGrp="1"/>
          </p:cNvSpPr>
          <p:nvPr>
            <p:ph type="dt" sz="half" idx="10"/>
          </p:nvPr>
        </p:nvSpPr>
        <p:spPr/>
        <p:txBody>
          <a:bodyPr/>
          <a:lstStyle/>
          <a:p>
            <a:fld id="{7ECC5A30-437F-4988-B19F-067F2DCEB8E7}" type="datetimeFigureOut">
              <a:rPr lang="en-US" smtClean="0"/>
              <a:t>7/28/2024</a:t>
            </a:fld>
            <a:endParaRPr lang="en-US"/>
          </a:p>
        </p:txBody>
      </p:sp>
      <p:sp>
        <p:nvSpPr>
          <p:cNvPr id="3" name="Footer Placeholder 2">
            <a:extLst>
              <a:ext uri="{FF2B5EF4-FFF2-40B4-BE49-F238E27FC236}">
                <a16:creationId xmlns:a16="http://schemas.microsoft.com/office/drawing/2014/main" id="{DE12DA4D-9400-BCA4-2BD3-81044B3CE6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E28993-F677-DC62-05A7-D65AC5E75018}"/>
              </a:ext>
            </a:extLst>
          </p:cNvPr>
          <p:cNvSpPr>
            <a:spLocks noGrp="1"/>
          </p:cNvSpPr>
          <p:nvPr>
            <p:ph type="sldNum" sz="quarter" idx="12"/>
          </p:nvPr>
        </p:nvSpPr>
        <p:spPr/>
        <p:txBody>
          <a:bodyPr/>
          <a:lstStyle/>
          <a:p>
            <a:fld id="{C62DBEB3-3E7D-48AC-97A8-D73B09CC0680}" type="slidenum">
              <a:rPr lang="en-US" smtClean="0"/>
              <a:t>‹#›</a:t>
            </a:fld>
            <a:endParaRPr lang="en-US"/>
          </a:p>
        </p:txBody>
      </p:sp>
    </p:spTree>
    <p:extLst>
      <p:ext uri="{BB962C8B-B14F-4D97-AF65-F5344CB8AC3E}">
        <p14:creationId xmlns:p14="http://schemas.microsoft.com/office/powerpoint/2010/main" val="4011380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C3E9-8546-BA07-DFB3-E782D0408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F16DEC-5ACF-F9E1-8FA8-C462382857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50C487-52CC-FCF6-2F59-EFCE03120B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ABA987-0CD2-B3D9-B20E-6B3281BE8D12}"/>
              </a:ext>
            </a:extLst>
          </p:cNvPr>
          <p:cNvSpPr>
            <a:spLocks noGrp="1"/>
          </p:cNvSpPr>
          <p:nvPr>
            <p:ph type="dt" sz="half" idx="10"/>
          </p:nvPr>
        </p:nvSpPr>
        <p:spPr/>
        <p:txBody>
          <a:bodyPr/>
          <a:lstStyle/>
          <a:p>
            <a:fld id="{7ECC5A30-437F-4988-B19F-067F2DCEB8E7}" type="datetimeFigureOut">
              <a:rPr lang="en-US" smtClean="0"/>
              <a:t>7/28/2024</a:t>
            </a:fld>
            <a:endParaRPr lang="en-US"/>
          </a:p>
        </p:txBody>
      </p:sp>
      <p:sp>
        <p:nvSpPr>
          <p:cNvPr id="6" name="Footer Placeholder 5">
            <a:extLst>
              <a:ext uri="{FF2B5EF4-FFF2-40B4-BE49-F238E27FC236}">
                <a16:creationId xmlns:a16="http://schemas.microsoft.com/office/drawing/2014/main" id="{2B35D907-5783-0BD5-B557-383F4AD0F2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70D7B6-5978-E1C0-7798-80D126A9C6AD}"/>
              </a:ext>
            </a:extLst>
          </p:cNvPr>
          <p:cNvSpPr>
            <a:spLocks noGrp="1"/>
          </p:cNvSpPr>
          <p:nvPr>
            <p:ph type="sldNum" sz="quarter" idx="12"/>
          </p:nvPr>
        </p:nvSpPr>
        <p:spPr/>
        <p:txBody>
          <a:bodyPr/>
          <a:lstStyle/>
          <a:p>
            <a:fld id="{C62DBEB3-3E7D-48AC-97A8-D73B09CC0680}" type="slidenum">
              <a:rPr lang="en-US" smtClean="0"/>
              <a:t>‹#›</a:t>
            </a:fld>
            <a:endParaRPr lang="en-US"/>
          </a:p>
        </p:txBody>
      </p:sp>
    </p:spTree>
    <p:extLst>
      <p:ext uri="{BB962C8B-B14F-4D97-AF65-F5344CB8AC3E}">
        <p14:creationId xmlns:p14="http://schemas.microsoft.com/office/powerpoint/2010/main" val="3769219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6BB6-2978-E29D-285F-3A6506FD4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F4BAEB-0FC3-6BF3-6F24-9570F85659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E821D8-AFA2-B5F0-958E-881994201A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70CAD2-E916-72D9-9199-16A1ACDDA935}"/>
              </a:ext>
            </a:extLst>
          </p:cNvPr>
          <p:cNvSpPr>
            <a:spLocks noGrp="1"/>
          </p:cNvSpPr>
          <p:nvPr>
            <p:ph type="dt" sz="half" idx="10"/>
          </p:nvPr>
        </p:nvSpPr>
        <p:spPr/>
        <p:txBody>
          <a:bodyPr/>
          <a:lstStyle/>
          <a:p>
            <a:fld id="{7ECC5A30-437F-4988-B19F-067F2DCEB8E7}" type="datetimeFigureOut">
              <a:rPr lang="en-US" smtClean="0"/>
              <a:t>7/28/2024</a:t>
            </a:fld>
            <a:endParaRPr lang="en-US"/>
          </a:p>
        </p:txBody>
      </p:sp>
      <p:sp>
        <p:nvSpPr>
          <p:cNvPr id="6" name="Footer Placeholder 5">
            <a:extLst>
              <a:ext uri="{FF2B5EF4-FFF2-40B4-BE49-F238E27FC236}">
                <a16:creationId xmlns:a16="http://schemas.microsoft.com/office/drawing/2014/main" id="{F5E0E5C5-3331-B5AA-63CF-F9E0281C13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8186E-D7FF-B6F8-A300-E69658A37046}"/>
              </a:ext>
            </a:extLst>
          </p:cNvPr>
          <p:cNvSpPr>
            <a:spLocks noGrp="1"/>
          </p:cNvSpPr>
          <p:nvPr>
            <p:ph type="sldNum" sz="quarter" idx="12"/>
          </p:nvPr>
        </p:nvSpPr>
        <p:spPr/>
        <p:txBody>
          <a:bodyPr/>
          <a:lstStyle/>
          <a:p>
            <a:fld id="{C62DBEB3-3E7D-48AC-97A8-D73B09CC0680}" type="slidenum">
              <a:rPr lang="en-US" smtClean="0"/>
              <a:t>‹#›</a:t>
            </a:fld>
            <a:endParaRPr lang="en-US"/>
          </a:p>
        </p:txBody>
      </p:sp>
    </p:spTree>
    <p:extLst>
      <p:ext uri="{BB962C8B-B14F-4D97-AF65-F5344CB8AC3E}">
        <p14:creationId xmlns:p14="http://schemas.microsoft.com/office/powerpoint/2010/main" val="66029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AB8F07-CA66-0138-9657-B20E460DD3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FEA438-C429-44DE-3C8E-8793955CAD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4F7C8-6DCA-A492-5826-6366C0BF62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CC5A30-437F-4988-B19F-067F2DCEB8E7}" type="datetimeFigureOut">
              <a:rPr lang="en-US" smtClean="0"/>
              <a:t>7/28/2024</a:t>
            </a:fld>
            <a:endParaRPr lang="en-US"/>
          </a:p>
        </p:txBody>
      </p:sp>
      <p:sp>
        <p:nvSpPr>
          <p:cNvPr id="5" name="Footer Placeholder 4">
            <a:extLst>
              <a:ext uri="{FF2B5EF4-FFF2-40B4-BE49-F238E27FC236}">
                <a16:creationId xmlns:a16="http://schemas.microsoft.com/office/drawing/2014/main" id="{A48A9E3E-1238-9587-1488-629C82354A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CF027F-DD8C-79AD-6F44-5D61144B6E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2DBEB3-3E7D-48AC-97A8-D73B09CC0680}" type="slidenum">
              <a:rPr lang="en-US" smtClean="0"/>
              <a:t>‹#›</a:t>
            </a:fld>
            <a:endParaRPr lang="en-US"/>
          </a:p>
        </p:txBody>
      </p:sp>
    </p:spTree>
    <p:extLst>
      <p:ext uri="{BB962C8B-B14F-4D97-AF65-F5344CB8AC3E}">
        <p14:creationId xmlns:p14="http://schemas.microsoft.com/office/powerpoint/2010/main" val="3394238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77E7AF-0D2E-81A2-DC15-82715200C78B}"/>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B29263-BF4A-566A-7BEA-AB1396FFB2BE}"/>
              </a:ext>
            </a:extLst>
          </p:cNvPr>
          <p:cNvPicPr>
            <a:picLocks noChangeAspect="1"/>
          </p:cNvPicPr>
          <p:nvPr/>
        </p:nvPicPr>
        <p:blipFill>
          <a:blip r:embed="rId2"/>
          <a:stretch>
            <a:fillRect/>
          </a:stretch>
        </p:blipFill>
        <p:spPr>
          <a:xfrm>
            <a:off x="706582" y="0"/>
            <a:ext cx="10778836" cy="6618342"/>
          </a:xfrm>
          <a:prstGeom prst="rect">
            <a:avLst/>
          </a:prstGeom>
        </p:spPr>
      </p:pic>
    </p:spTree>
    <p:extLst>
      <p:ext uri="{BB962C8B-B14F-4D97-AF65-F5344CB8AC3E}">
        <p14:creationId xmlns:p14="http://schemas.microsoft.com/office/powerpoint/2010/main" val="90370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9C9494-F455-E4A7-D05C-8C63C27EF10D}"/>
              </a:ext>
            </a:extLst>
          </p:cNvPr>
          <p:cNvSpPr/>
          <p:nvPr/>
        </p:nvSpPr>
        <p:spPr>
          <a:xfrm>
            <a:off x="0" y="0"/>
            <a:ext cx="12185961"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4DD02B1-2295-FB8A-FCD5-C2DC0E93E6DB}"/>
              </a:ext>
            </a:extLst>
          </p:cNvPr>
          <p:cNvPicPr>
            <a:picLocks noChangeAspect="1"/>
          </p:cNvPicPr>
          <p:nvPr/>
        </p:nvPicPr>
        <p:blipFill>
          <a:blip r:embed="rId2"/>
          <a:stretch>
            <a:fillRect/>
          </a:stretch>
        </p:blipFill>
        <p:spPr>
          <a:xfrm>
            <a:off x="0" y="188558"/>
            <a:ext cx="12185961" cy="6669442"/>
          </a:xfrm>
          <a:prstGeom prst="rect">
            <a:avLst/>
          </a:prstGeom>
        </p:spPr>
      </p:pic>
      <p:sp>
        <p:nvSpPr>
          <p:cNvPr id="3" name="TextBox 2">
            <a:extLst>
              <a:ext uri="{FF2B5EF4-FFF2-40B4-BE49-F238E27FC236}">
                <a16:creationId xmlns:a16="http://schemas.microsoft.com/office/drawing/2014/main" id="{C2FD16F4-FB8D-9057-12E6-2BD1156AC104}"/>
              </a:ext>
            </a:extLst>
          </p:cNvPr>
          <p:cNvSpPr txBox="1"/>
          <p:nvPr/>
        </p:nvSpPr>
        <p:spPr>
          <a:xfrm>
            <a:off x="0" y="-186612"/>
            <a:ext cx="11714584" cy="1200329"/>
          </a:xfrm>
          <a:prstGeom prst="rect">
            <a:avLst/>
          </a:prstGeom>
          <a:noFill/>
        </p:spPr>
        <p:txBody>
          <a:bodyPr wrap="square">
            <a:spAutoFit/>
          </a:bodyPr>
          <a:lstStyle/>
          <a:p>
            <a:r>
              <a:rPr lang="en-US" sz="7200" b="1" dirty="0">
                <a:ln>
                  <a:solidFill>
                    <a:sysClr val="windowText" lastClr="000000"/>
                  </a:solidFill>
                </a:ln>
                <a:solidFill>
                  <a:schemeClr val="bg1">
                    <a:lumMod val="95000"/>
                  </a:schemeClr>
                </a:solidFill>
                <a:effectLst>
                  <a:outerShdw blurRad="38100" dist="38100" dir="2700000" algn="tl">
                    <a:srgbClr val="000000">
                      <a:alpha val="43137"/>
                    </a:srgbClr>
                  </a:outerShdw>
                </a:effectLst>
              </a:rPr>
              <a:t>White Throne Judgement</a:t>
            </a:r>
          </a:p>
        </p:txBody>
      </p:sp>
    </p:spTree>
    <p:extLst>
      <p:ext uri="{BB962C8B-B14F-4D97-AF65-F5344CB8AC3E}">
        <p14:creationId xmlns:p14="http://schemas.microsoft.com/office/powerpoint/2010/main" val="3085040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452DE7-6774-883C-3740-59F06AEC2BE4}"/>
              </a:ext>
            </a:extLst>
          </p:cNvPr>
          <p:cNvSpPr/>
          <p:nvPr/>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668C699-B7D3-28EB-D6D6-A829A1CA079F}"/>
              </a:ext>
            </a:extLst>
          </p:cNvPr>
          <p:cNvSpPr txBox="1"/>
          <p:nvPr/>
        </p:nvSpPr>
        <p:spPr>
          <a:xfrm>
            <a:off x="727593" y="1681317"/>
            <a:ext cx="10736813" cy="3785652"/>
          </a:xfrm>
          <a:prstGeom prst="rect">
            <a:avLst/>
          </a:prstGeom>
          <a:noFill/>
        </p:spPr>
        <p:txBody>
          <a:bodyPr wrap="square" rtlCol="0">
            <a:spAutoFit/>
          </a:bodyPr>
          <a:lstStyle/>
          <a:p>
            <a:pPr algn="ctr"/>
            <a:r>
              <a:rPr lang="en-US" sz="8000" b="1" dirty="0">
                <a:solidFill>
                  <a:schemeClr val="bg1"/>
                </a:solidFill>
                <a:effectLst>
                  <a:outerShdw blurRad="38100" dist="38100" dir="2700000" algn="tl">
                    <a:srgbClr val="000000">
                      <a:alpha val="43137"/>
                    </a:srgbClr>
                  </a:outerShdw>
                </a:effectLst>
              </a:rPr>
              <a:t>WHEN WILL THE CHURCH BE RAPTURED?</a:t>
            </a:r>
          </a:p>
        </p:txBody>
      </p:sp>
    </p:spTree>
    <p:extLst>
      <p:ext uri="{BB962C8B-B14F-4D97-AF65-F5344CB8AC3E}">
        <p14:creationId xmlns:p14="http://schemas.microsoft.com/office/powerpoint/2010/main" val="246261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6DC9C11-ED0B-F4AF-99C7-240874689AC7}"/>
              </a:ext>
            </a:extLst>
          </p:cNvPr>
          <p:cNvCxnSpPr/>
          <p:nvPr/>
        </p:nvCxnSpPr>
        <p:spPr>
          <a:xfrm>
            <a:off x="895739" y="4460033"/>
            <a:ext cx="10282334"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16C3E273-513A-9BBB-2194-2E4D50015AA0}"/>
              </a:ext>
            </a:extLst>
          </p:cNvPr>
          <p:cNvSpPr/>
          <p:nvPr/>
        </p:nvSpPr>
        <p:spPr>
          <a:xfrm>
            <a:off x="2780522" y="3429000"/>
            <a:ext cx="6400800" cy="103102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E29CC6A-0707-03E7-C167-412238A4EBFD}"/>
              </a:ext>
            </a:extLst>
          </p:cNvPr>
          <p:cNvSpPr/>
          <p:nvPr/>
        </p:nvSpPr>
        <p:spPr>
          <a:xfrm rot="16200000">
            <a:off x="1084683" y="2555978"/>
            <a:ext cx="2780523" cy="10310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0A518CF-42DC-1DBF-0DB7-DA5A1E7B5C1C}"/>
              </a:ext>
            </a:extLst>
          </p:cNvPr>
          <p:cNvSpPr/>
          <p:nvPr/>
        </p:nvSpPr>
        <p:spPr>
          <a:xfrm rot="16200000">
            <a:off x="4646644" y="2516913"/>
            <a:ext cx="2780523" cy="10310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EBA9233-7C62-8F4B-AABF-B3CE2495F78B}"/>
              </a:ext>
            </a:extLst>
          </p:cNvPr>
          <p:cNvSpPr/>
          <p:nvPr/>
        </p:nvSpPr>
        <p:spPr>
          <a:xfrm rot="16200000">
            <a:off x="8074495" y="2555977"/>
            <a:ext cx="2780523" cy="10310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9C419EA-706F-A665-EC98-93190AB95E43}"/>
              </a:ext>
            </a:extLst>
          </p:cNvPr>
          <p:cNvSpPr txBox="1"/>
          <p:nvPr/>
        </p:nvSpPr>
        <p:spPr>
          <a:xfrm>
            <a:off x="284584" y="255333"/>
            <a:ext cx="11907416" cy="5632311"/>
          </a:xfrm>
          <a:prstGeom prst="rect">
            <a:avLst/>
          </a:prstGeom>
          <a:noFill/>
        </p:spPr>
        <p:txBody>
          <a:bodyPr wrap="square">
            <a:spAutoFit/>
          </a:bodyPr>
          <a:lstStyle/>
          <a:p>
            <a:r>
              <a:rPr lang="en-US" sz="6000" b="1" cap="all" dirty="0"/>
              <a:t>pre-</a:t>
            </a:r>
            <a:r>
              <a:rPr lang="en-US" sz="6000" b="1" cap="all" dirty="0" err="1"/>
              <a:t>trib</a:t>
            </a:r>
            <a:endParaRPr lang="en-US" sz="6000" b="1" cap="all" dirty="0"/>
          </a:p>
          <a:p>
            <a:endParaRPr lang="en-US" sz="6000" b="1" cap="all" dirty="0"/>
          </a:p>
          <a:p>
            <a:r>
              <a:rPr lang="en-US" sz="6000" b="1" cap="all" dirty="0"/>
              <a:t>                            mid-</a:t>
            </a:r>
            <a:r>
              <a:rPr lang="en-US" sz="6000" b="1" cap="all" dirty="0" err="1"/>
              <a:t>trib</a:t>
            </a:r>
            <a:endParaRPr lang="en-US" sz="6000" b="1" cap="all" dirty="0"/>
          </a:p>
          <a:p>
            <a:endParaRPr lang="en-US" sz="6000" b="1" cap="all" dirty="0"/>
          </a:p>
          <a:p>
            <a:endParaRPr lang="en-US" sz="6000" b="1" cap="all" dirty="0"/>
          </a:p>
          <a:p>
            <a:pPr algn="r"/>
            <a:r>
              <a:rPr lang="en-US" sz="6000" b="1" cap="all" dirty="0"/>
              <a:t>post-</a:t>
            </a:r>
            <a:r>
              <a:rPr lang="en-US" sz="6000" b="1" cap="all" dirty="0" err="1"/>
              <a:t>trib</a:t>
            </a:r>
            <a:endParaRPr lang="en-US" sz="6000" b="1" cap="all" dirty="0"/>
          </a:p>
        </p:txBody>
      </p:sp>
      <p:sp>
        <p:nvSpPr>
          <p:cNvPr id="2" name="TextBox 1">
            <a:extLst>
              <a:ext uri="{FF2B5EF4-FFF2-40B4-BE49-F238E27FC236}">
                <a16:creationId xmlns:a16="http://schemas.microsoft.com/office/drawing/2014/main" id="{2A35B318-5E07-9A64-D1B0-2E6D42AEAE18}"/>
              </a:ext>
            </a:extLst>
          </p:cNvPr>
          <p:cNvSpPr txBox="1"/>
          <p:nvPr/>
        </p:nvSpPr>
        <p:spPr>
          <a:xfrm>
            <a:off x="4867253" y="3621344"/>
            <a:ext cx="2437270" cy="646331"/>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Tribulation</a:t>
            </a:r>
          </a:p>
        </p:txBody>
      </p:sp>
      <p:sp>
        <p:nvSpPr>
          <p:cNvPr id="4" name="TextBox 3">
            <a:extLst>
              <a:ext uri="{FF2B5EF4-FFF2-40B4-BE49-F238E27FC236}">
                <a16:creationId xmlns:a16="http://schemas.microsoft.com/office/drawing/2014/main" id="{82ED39B5-6450-27FE-4AC8-CB621B8FB90B}"/>
              </a:ext>
            </a:extLst>
          </p:cNvPr>
          <p:cNvSpPr txBox="1"/>
          <p:nvPr/>
        </p:nvSpPr>
        <p:spPr>
          <a:xfrm>
            <a:off x="284584" y="4611231"/>
            <a:ext cx="7809470" cy="1815882"/>
          </a:xfrm>
          <a:prstGeom prst="rect">
            <a:avLst/>
          </a:prstGeom>
          <a:noFill/>
        </p:spPr>
        <p:txBody>
          <a:bodyPr wrap="square">
            <a:spAutoFit/>
          </a:bodyPr>
          <a:lstStyle/>
          <a:p>
            <a:r>
              <a:rPr lang="en-US" sz="2800" b="1" dirty="0"/>
              <a:t>Revelation 3:10 “</a:t>
            </a:r>
            <a:r>
              <a:rPr lang="en-US" sz="2800" b="1" i="1" dirty="0">
                <a:latin typeface="Times New Roman" panose="02020603050405020304" pitchFamily="18" charset="0"/>
                <a:cs typeface="Times New Roman" panose="02020603050405020304" pitchFamily="18" charset="0"/>
              </a:rPr>
              <a:t>Since you have kept my command to endure patiently, I will also keep you from the hour of trial that is going to come upon the whole world to test those who live on the earth</a:t>
            </a:r>
            <a:r>
              <a:rPr lang="en-US" sz="2800" b="1" dirty="0"/>
              <a:t>.”</a:t>
            </a:r>
          </a:p>
        </p:txBody>
      </p:sp>
      <p:cxnSp>
        <p:nvCxnSpPr>
          <p:cNvPr id="12" name="Straight Connector 11">
            <a:extLst>
              <a:ext uri="{FF2B5EF4-FFF2-40B4-BE49-F238E27FC236}">
                <a16:creationId xmlns:a16="http://schemas.microsoft.com/office/drawing/2014/main" id="{B7E55F50-AA3C-3270-21EC-91535E89D801}"/>
              </a:ext>
            </a:extLst>
          </p:cNvPr>
          <p:cNvCxnSpPr/>
          <p:nvPr/>
        </p:nvCxnSpPr>
        <p:spPr>
          <a:xfrm>
            <a:off x="6036905" y="3429000"/>
            <a:ext cx="0" cy="1031020"/>
          </a:xfrm>
          <a:prstGeom prst="line">
            <a:avLst/>
          </a:prstGeom>
          <a:ln>
            <a:solidFill>
              <a:srgbClr val="FF0000"/>
            </a:solidFill>
            <a:prstDash val="lg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202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452DE7-6774-883C-3740-59F06AEC2BE4}"/>
              </a:ext>
            </a:extLst>
          </p:cNvPr>
          <p:cNvSpPr/>
          <p:nvPr/>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668C699-B7D3-28EB-D6D6-A829A1CA079F}"/>
              </a:ext>
            </a:extLst>
          </p:cNvPr>
          <p:cNvSpPr txBox="1"/>
          <p:nvPr/>
        </p:nvSpPr>
        <p:spPr>
          <a:xfrm>
            <a:off x="590550" y="2767280"/>
            <a:ext cx="11181266" cy="1323439"/>
          </a:xfrm>
          <a:prstGeom prst="rect">
            <a:avLst/>
          </a:prstGeom>
          <a:noFill/>
        </p:spPr>
        <p:txBody>
          <a:bodyPr wrap="none" rtlCol="0">
            <a:spAutoFit/>
          </a:bodyPr>
          <a:lstStyle/>
          <a:p>
            <a:r>
              <a:rPr lang="en-US" sz="8000" b="1" dirty="0">
                <a:solidFill>
                  <a:schemeClr val="bg1"/>
                </a:solidFill>
                <a:effectLst>
                  <a:outerShdw blurRad="38100" dist="38100" dir="2700000" algn="tl">
                    <a:srgbClr val="000000">
                      <a:alpha val="43137"/>
                    </a:srgbClr>
                  </a:outerShdw>
                </a:effectLst>
              </a:rPr>
              <a:t>When will Jesus return?</a:t>
            </a:r>
          </a:p>
        </p:txBody>
      </p:sp>
    </p:spTree>
    <p:extLst>
      <p:ext uri="{BB962C8B-B14F-4D97-AF65-F5344CB8AC3E}">
        <p14:creationId xmlns:p14="http://schemas.microsoft.com/office/powerpoint/2010/main" val="39224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C419EA-706F-A665-EC98-93190AB95E43}"/>
              </a:ext>
            </a:extLst>
          </p:cNvPr>
          <p:cNvSpPr txBox="1"/>
          <p:nvPr/>
        </p:nvSpPr>
        <p:spPr>
          <a:xfrm>
            <a:off x="0" y="348639"/>
            <a:ext cx="11907416" cy="5632311"/>
          </a:xfrm>
          <a:prstGeom prst="rect">
            <a:avLst/>
          </a:prstGeom>
          <a:noFill/>
        </p:spPr>
        <p:txBody>
          <a:bodyPr wrap="square">
            <a:spAutoFit/>
          </a:bodyPr>
          <a:lstStyle/>
          <a:p>
            <a:r>
              <a:rPr lang="en-US" sz="6000" b="1" cap="all" dirty="0"/>
              <a:t>         pre-millennial</a:t>
            </a:r>
          </a:p>
          <a:p>
            <a:endParaRPr lang="en-US" sz="6000" b="1" cap="all" dirty="0"/>
          </a:p>
          <a:p>
            <a:endParaRPr lang="en-US" sz="6000" b="1" cap="all" dirty="0"/>
          </a:p>
          <a:p>
            <a:endParaRPr lang="en-US" sz="6000" b="1" cap="all" dirty="0"/>
          </a:p>
          <a:p>
            <a:endParaRPr lang="en-US" sz="6000" b="1" cap="all" dirty="0"/>
          </a:p>
          <a:p>
            <a:pPr algn="r"/>
            <a:r>
              <a:rPr lang="en-US" sz="6000" b="1" cap="all" dirty="0"/>
              <a:t>Post-</a:t>
            </a:r>
            <a:r>
              <a:rPr lang="en-US" sz="6000" b="1" cap="all" dirty="0" err="1"/>
              <a:t>millenial</a:t>
            </a:r>
            <a:endParaRPr lang="en-US" sz="6000" b="1" cap="all" dirty="0"/>
          </a:p>
        </p:txBody>
      </p:sp>
      <p:cxnSp>
        <p:nvCxnSpPr>
          <p:cNvPr id="7" name="Straight Connector 6">
            <a:extLst>
              <a:ext uri="{FF2B5EF4-FFF2-40B4-BE49-F238E27FC236}">
                <a16:creationId xmlns:a16="http://schemas.microsoft.com/office/drawing/2014/main" id="{76DC9C11-ED0B-F4AF-99C7-240874689AC7}"/>
              </a:ext>
            </a:extLst>
          </p:cNvPr>
          <p:cNvCxnSpPr>
            <a:cxnSpLocks/>
          </p:cNvCxnSpPr>
          <p:nvPr/>
        </p:nvCxnSpPr>
        <p:spPr>
          <a:xfrm>
            <a:off x="0" y="4460020"/>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16C3E273-513A-9BBB-2194-2E4D50015AA0}"/>
              </a:ext>
            </a:extLst>
          </p:cNvPr>
          <p:cNvSpPr/>
          <p:nvPr/>
        </p:nvSpPr>
        <p:spPr>
          <a:xfrm>
            <a:off x="895739" y="3429000"/>
            <a:ext cx="6046237" cy="103102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E5C2EA9-B5AB-A80B-EF20-F8DBC0B60658}"/>
              </a:ext>
            </a:extLst>
          </p:cNvPr>
          <p:cNvPicPr>
            <a:picLocks noChangeAspect="1"/>
          </p:cNvPicPr>
          <p:nvPr/>
        </p:nvPicPr>
        <p:blipFill rotWithShape="1">
          <a:blip r:embed="rId2"/>
          <a:srcRect b="57129"/>
          <a:stretch/>
        </p:blipFill>
        <p:spPr>
          <a:xfrm>
            <a:off x="7662043" y="2766603"/>
            <a:ext cx="3886294" cy="1693418"/>
          </a:xfrm>
          <a:prstGeom prst="rect">
            <a:avLst/>
          </a:prstGeom>
        </p:spPr>
      </p:pic>
      <p:sp>
        <p:nvSpPr>
          <p:cNvPr id="13" name="Arrow: Right 12">
            <a:extLst>
              <a:ext uri="{FF2B5EF4-FFF2-40B4-BE49-F238E27FC236}">
                <a16:creationId xmlns:a16="http://schemas.microsoft.com/office/drawing/2014/main" id="{8E5BF072-3E5B-8FF9-12F9-844EDB961E91}"/>
              </a:ext>
            </a:extLst>
          </p:cNvPr>
          <p:cNvSpPr/>
          <p:nvPr/>
        </p:nvSpPr>
        <p:spPr>
          <a:xfrm rot="5400000">
            <a:off x="9341435" y="1714500"/>
            <a:ext cx="4460020" cy="1031019"/>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EBA9233-7C62-8F4B-AABF-B3CE2495F78B}"/>
              </a:ext>
            </a:extLst>
          </p:cNvPr>
          <p:cNvSpPr/>
          <p:nvPr/>
        </p:nvSpPr>
        <p:spPr>
          <a:xfrm rot="5400000">
            <a:off x="5432032" y="1714500"/>
            <a:ext cx="4460020" cy="1031019"/>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7A3122A-F672-63C5-8284-F5149F1A56CC}"/>
              </a:ext>
            </a:extLst>
          </p:cNvPr>
          <p:cNvSpPr txBox="1"/>
          <p:nvPr/>
        </p:nvSpPr>
        <p:spPr>
          <a:xfrm>
            <a:off x="1557546" y="3629023"/>
            <a:ext cx="4665306" cy="830997"/>
          </a:xfrm>
          <a:prstGeom prst="rect">
            <a:avLst/>
          </a:prstGeom>
          <a:noFill/>
        </p:spPr>
        <p:txBody>
          <a:bodyPr wrap="square" rtlCol="0">
            <a:spAutoFit/>
          </a:bodyPr>
          <a:lstStyle/>
          <a:p>
            <a:pPr algn="ctr"/>
            <a:r>
              <a:rPr lang="en-US" sz="4800" b="1" dirty="0"/>
              <a:t>TRIBULATION</a:t>
            </a:r>
          </a:p>
        </p:txBody>
      </p:sp>
      <p:sp>
        <p:nvSpPr>
          <p:cNvPr id="16" name="TextBox 15">
            <a:extLst>
              <a:ext uri="{FF2B5EF4-FFF2-40B4-BE49-F238E27FC236}">
                <a16:creationId xmlns:a16="http://schemas.microsoft.com/office/drawing/2014/main" id="{B45E6498-1E82-50D6-8035-58AB5E869D0C}"/>
              </a:ext>
            </a:extLst>
          </p:cNvPr>
          <p:cNvSpPr txBox="1"/>
          <p:nvPr/>
        </p:nvSpPr>
        <p:spPr>
          <a:xfrm>
            <a:off x="7662042" y="3184519"/>
            <a:ext cx="3886294" cy="1323439"/>
          </a:xfrm>
          <a:prstGeom prst="rect">
            <a:avLst/>
          </a:prstGeom>
          <a:noFill/>
        </p:spPr>
        <p:txBody>
          <a:bodyPr wrap="square" rtlCol="0">
            <a:spAutoFit/>
          </a:bodyPr>
          <a:lstStyle/>
          <a:p>
            <a:pPr algn="ctr"/>
            <a:r>
              <a:rPr lang="en-US" sz="4000" b="1" dirty="0"/>
              <a:t>MILLENIAL</a:t>
            </a:r>
          </a:p>
          <a:p>
            <a:pPr algn="ctr"/>
            <a:r>
              <a:rPr lang="en-US" sz="4000" b="1" dirty="0"/>
              <a:t>KINGDOM</a:t>
            </a:r>
          </a:p>
        </p:txBody>
      </p:sp>
      <p:cxnSp>
        <p:nvCxnSpPr>
          <p:cNvPr id="2" name="Straight Connector 1">
            <a:extLst>
              <a:ext uri="{FF2B5EF4-FFF2-40B4-BE49-F238E27FC236}">
                <a16:creationId xmlns:a16="http://schemas.microsoft.com/office/drawing/2014/main" id="{31244BDB-8051-BD6D-E8E1-AB3ED541FFA1}"/>
              </a:ext>
            </a:extLst>
          </p:cNvPr>
          <p:cNvCxnSpPr/>
          <p:nvPr/>
        </p:nvCxnSpPr>
        <p:spPr>
          <a:xfrm>
            <a:off x="3729133" y="3476938"/>
            <a:ext cx="0" cy="1031020"/>
          </a:xfrm>
          <a:prstGeom prst="line">
            <a:avLst/>
          </a:prstGeom>
          <a:ln>
            <a:solidFill>
              <a:srgbClr val="FF0000"/>
            </a:solidFill>
            <a:prstDash val="lg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77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3" grpId="0" animBg="1"/>
      <p:bldP spid="11"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CCF9A4-A613-5A37-C7C6-237FC3245180}"/>
              </a:ext>
            </a:extLst>
          </p:cNvPr>
          <p:cNvPicPr>
            <a:picLocks noChangeAspect="1"/>
          </p:cNvPicPr>
          <p:nvPr/>
        </p:nvPicPr>
        <p:blipFill rotWithShape="1">
          <a:blip r:embed="rId2"/>
          <a:srcRect l="15164" r="14563"/>
          <a:stretch/>
        </p:blipFill>
        <p:spPr>
          <a:xfrm>
            <a:off x="0" y="-141406"/>
            <a:ext cx="12192000" cy="6999405"/>
          </a:xfrm>
          <a:prstGeom prst="rect">
            <a:avLst/>
          </a:prstGeom>
        </p:spPr>
      </p:pic>
      <p:sp>
        <p:nvSpPr>
          <p:cNvPr id="3" name="TextBox 2">
            <a:extLst>
              <a:ext uri="{FF2B5EF4-FFF2-40B4-BE49-F238E27FC236}">
                <a16:creationId xmlns:a16="http://schemas.microsoft.com/office/drawing/2014/main" id="{F21E6863-37E8-B48E-344E-1326AE7E086A}"/>
              </a:ext>
            </a:extLst>
          </p:cNvPr>
          <p:cNvSpPr txBox="1"/>
          <p:nvPr/>
        </p:nvSpPr>
        <p:spPr>
          <a:xfrm>
            <a:off x="220047" y="0"/>
            <a:ext cx="11751906" cy="6514540"/>
          </a:xfrm>
          <a:prstGeom prst="rect">
            <a:avLst/>
          </a:prstGeom>
          <a:noFill/>
        </p:spPr>
        <p:txBody>
          <a:bodyPr wrap="square">
            <a:spAutoFit/>
          </a:bodyPr>
          <a:lstStyle/>
          <a:p>
            <a:pPr marL="914400" indent="-914400">
              <a:lnSpc>
                <a:spcPct val="200000"/>
              </a:lnSpc>
              <a:buFont typeface="+mj-lt"/>
              <a:buAutoNum type="arabicPeriod"/>
            </a:pPr>
            <a:r>
              <a:rPr lang="en-US" sz="5400" b="1" i="1" dirty="0">
                <a:highlight>
                  <a:srgbClr val="FFFF00"/>
                </a:highlight>
                <a:latin typeface="Times New Roman" panose="02020603050405020304" pitchFamily="18" charset="0"/>
                <a:ea typeface="Aptos" panose="020B0004020202020204" pitchFamily="34" charset="0"/>
                <a:cs typeface="Times New Roman" panose="02020603050405020304" pitchFamily="18" charset="0"/>
              </a:rPr>
              <a:t>P</a:t>
            </a:r>
            <a:r>
              <a:rPr lang="en-US" sz="5400" b="1" i="1"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re-tribulation, pre-millennial</a:t>
            </a:r>
            <a:r>
              <a:rPr lang="en-US" sz="5400" b="1" i="1"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b="1" dirty="0">
                <a:effectLst/>
                <a:latin typeface="Calibri" panose="020F0502020204030204" pitchFamily="34" charset="0"/>
                <a:ea typeface="Aptos" panose="020B0004020202020204" pitchFamily="34" charset="0"/>
                <a:cs typeface="Times New Roman" panose="02020603050405020304" pitchFamily="18" charset="0"/>
              </a:rPr>
              <a:t>view </a:t>
            </a:r>
          </a:p>
          <a:p>
            <a:pPr marL="914400" indent="-914400">
              <a:lnSpc>
                <a:spcPct val="200000"/>
              </a:lnSpc>
              <a:buFont typeface="+mj-lt"/>
              <a:buAutoNum type="arabicPeriod"/>
            </a:pPr>
            <a:r>
              <a:rPr lang="en-US" sz="5400" b="1" i="1" dirty="0">
                <a:highlight>
                  <a:srgbClr val="FFFF00"/>
                </a:highlight>
                <a:latin typeface="Times New Roman" panose="02020603050405020304" pitchFamily="18" charset="0"/>
                <a:ea typeface="Aptos" panose="020B0004020202020204" pitchFamily="34" charset="0"/>
                <a:cs typeface="Times New Roman" panose="02020603050405020304" pitchFamily="18" charset="0"/>
              </a:rPr>
              <a:t>P</a:t>
            </a:r>
            <a:r>
              <a:rPr lang="en-US" sz="5400" b="1" i="1"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ost-tribulation, pre-millennial</a:t>
            </a:r>
            <a:r>
              <a:rPr lang="en-US" sz="5400" b="1" i="1"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b="1" dirty="0">
                <a:effectLst/>
                <a:latin typeface="Calibri" panose="020F0502020204030204" pitchFamily="34" charset="0"/>
                <a:ea typeface="Aptos" panose="020B0004020202020204" pitchFamily="34" charset="0"/>
                <a:cs typeface="Times New Roman" panose="02020603050405020304" pitchFamily="18" charset="0"/>
              </a:rPr>
              <a:t>view </a:t>
            </a:r>
          </a:p>
          <a:p>
            <a:pPr marL="914400" indent="-914400">
              <a:lnSpc>
                <a:spcPct val="200000"/>
              </a:lnSpc>
              <a:buFont typeface="+mj-lt"/>
              <a:buAutoNum type="arabicPeriod"/>
            </a:pPr>
            <a:r>
              <a:rPr lang="en-US" sz="5400" b="1" i="1" dirty="0">
                <a:highlight>
                  <a:srgbClr val="FFFF00"/>
                </a:highlight>
                <a:latin typeface="Times New Roman" panose="02020603050405020304" pitchFamily="18" charset="0"/>
                <a:ea typeface="Aptos" panose="020B0004020202020204" pitchFamily="34" charset="0"/>
                <a:cs typeface="Times New Roman" panose="02020603050405020304" pitchFamily="18" charset="0"/>
              </a:rPr>
              <a:t>P</a:t>
            </a:r>
            <a:r>
              <a:rPr lang="en-US" sz="5400" b="1" i="1"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ost-millennial</a:t>
            </a:r>
            <a:r>
              <a:rPr lang="en-US" sz="5400" b="1" dirty="0">
                <a:effectLst/>
                <a:highlight>
                  <a:srgbClr val="FFFF00"/>
                </a:highlight>
                <a:latin typeface="Calibri" panose="020F0502020204030204" pitchFamily="34" charset="0"/>
                <a:ea typeface="Aptos" panose="020B0004020202020204" pitchFamily="34" charset="0"/>
                <a:cs typeface="Times New Roman" panose="02020603050405020304" pitchFamily="18" charset="0"/>
              </a:rPr>
              <a:t> view</a:t>
            </a:r>
            <a:r>
              <a:rPr lang="en-US" sz="5400" b="1" dirty="0">
                <a:effectLst/>
                <a:latin typeface="Calibri" panose="020F0502020204030204" pitchFamily="34" charset="0"/>
                <a:ea typeface="Aptos" panose="020B0004020202020204" pitchFamily="34" charset="0"/>
                <a:cs typeface="Times New Roman" panose="02020603050405020304" pitchFamily="18" charset="0"/>
              </a:rPr>
              <a:t> </a:t>
            </a:r>
            <a:endParaRPr lang="en-US" sz="5400" b="1" dirty="0">
              <a:latin typeface="Calibri" panose="020F0502020204030204" pitchFamily="34" charset="0"/>
              <a:ea typeface="Aptos" panose="020B0004020202020204" pitchFamily="34" charset="0"/>
              <a:cs typeface="Times New Roman" panose="02020603050405020304" pitchFamily="18" charset="0"/>
            </a:endParaRPr>
          </a:p>
          <a:p>
            <a:pPr marL="914400" indent="-914400">
              <a:lnSpc>
                <a:spcPct val="200000"/>
              </a:lnSpc>
              <a:buFont typeface="+mj-lt"/>
              <a:buAutoNum type="arabicPeriod"/>
            </a:pPr>
            <a:r>
              <a:rPr lang="en-US" sz="5400" b="1" i="1" dirty="0">
                <a:highlight>
                  <a:srgbClr val="FFFF00"/>
                </a:highlight>
                <a:latin typeface="Times New Roman" panose="02020603050405020304" pitchFamily="18" charset="0"/>
                <a:ea typeface="Aptos" panose="020B0004020202020204" pitchFamily="34" charset="0"/>
                <a:cs typeface="Times New Roman" panose="02020603050405020304" pitchFamily="18" charset="0"/>
              </a:rPr>
              <a:t>A</a:t>
            </a:r>
            <a:r>
              <a:rPr lang="en-US" sz="5400" b="1" i="1"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-millennial</a:t>
            </a:r>
            <a:r>
              <a:rPr lang="en-US" sz="5400" b="1" dirty="0">
                <a:effectLst/>
                <a:highlight>
                  <a:srgbClr val="FFFF00"/>
                </a:highlight>
                <a:latin typeface="Calibri" panose="020F0502020204030204" pitchFamily="34" charset="0"/>
                <a:ea typeface="Aptos" panose="020B0004020202020204" pitchFamily="34" charset="0"/>
                <a:cs typeface="Times New Roman" panose="02020603050405020304" pitchFamily="18" charset="0"/>
              </a:rPr>
              <a:t> view</a:t>
            </a:r>
            <a:r>
              <a:rPr lang="en-US" sz="5400" b="1" dirty="0">
                <a:effectLst/>
                <a:latin typeface="Calibri" panose="020F0502020204030204" pitchFamily="34" charset="0"/>
                <a:ea typeface="Aptos" panose="020B000402020202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390805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19C86A-5CA9-6FD8-200C-B0F667A47AA7}"/>
              </a:ext>
            </a:extLst>
          </p:cNvPr>
          <p:cNvPicPr>
            <a:picLocks noChangeAspect="1"/>
          </p:cNvPicPr>
          <p:nvPr/>
        </p:nvPicPr>
        <p:blipFill>
          <a:blip r:embed="rId2"/>
          <a:stretch>
            <a:fillRect/>
          </a:stretch>
        </p:blipFill>
        <p:spPr>
          <a:xfrm>
            <a:off x="0" y="-57791"/>
            <a:ext cx="12192000" cy="6915791"/>
          </a:xfrm>
          <a:prstGeom prst="rect">
            <a:avLst/>
          </a:prstGeom>
        </p:spPr>
      </p:pic>
      <p:sp>
        <p:nvSpPr>
          <p:cNvPr id="3" name="TextBox 2">
            <a:extLst>
              <a:ext uri="{FF2B5EF4-FFF2-40B4-BE49-F238E27FC236}">
                <a16:creationId xmlns:a16="http://schemas.microsoft.com/office/drawing/2014/main" id="{283F3DD5-07D9-4446-3877-F054C42D0796}"/>
              </a:ext>
            </a:extLst>
          </p:cNvPr>
          <p:cNvSpPr txBox="1"/>
          <p:nvPr/>
        </p:nvSpPr>
        <p:spPr>
          <a:xfrm>
            <a:off x="1373155" y="909621"/>
            <a:ext cx="10704100" cy="1446550"/>
          </a:xfrm>
          <a:prstGeom prst="rect">
            <a:avLst/>
          </a:prstGeom>
          <a:noFill/>
        </p:spPr>
        <p:txBody>
          <a:bodyPr wrap="square">
            <a:spAutoFit/>
          </a:bodyPr>
          <a:lstStyle/>
          <a:p>
            <a:r>
              <a:rPr lang="en-US" sz="8800" b="1" dirty="0">
                <a:ln>
                  <a:solidFill>
                    <a:sysClr val="windowText" lastClr="000000"/>
                  </a:solidFill>
                </a:ln>
                <a:solidFill>
                  <a:schemeClr val="bg1"/>
                </a:solidFill>
                <a:effectLst>
                  <a:outerShdw blurRad="38100" dist="38100" dir="2700000" algn="tl">
                    <a:srgbClr val="000000">
                      <a:alpha val="43137"/>
                    </a:srgbClr>
                  </a:outerShdw>
                </a:effectLst>
              </a:rPr>
              <a:t>The Preterist view </a:t>
            </a:r>
          </a:p>
        </p:txBody>
      </p:sp>
      <p:sp>
        <p:nvSpPr>
          <p:cNvPr id="4" name="TextBox 3">
            <a:extLst>
              <a:ext uri="{FF2B5EF4-FFF2-40B4-BE49-F238E27FC236}">
                <a16:creationId xmlns:a16="http://schemas.microsoft.com/office/drawing/2014/main" id="{6B3B7660-CCC3-74B1-8A8C-5D24CE988020}"/>
              </a:ext>
            </a:extLst>
          </p:cNvPr>
          <p:cNvSpPr txBox="1"/>
          <p:nvPr/>
        </p:nvSpPr>
        <p:spPr>
          <a:xfrm>
            <a:off x="1487900" y="2561196"/>
            <a:ext cx="10704100" cy="1446550"/>
          </a:xfrm>
          <a:prstGeom prst="rect">
            <a:avLst/>
          </a:prstGeom>
          <a:noFill/>
        </p:spPr>
        <p:txBody>
          <a:bodyPr wrap="square">
            <a:spAutoFit/>
          </a:bodyPr>
          <a:lstStyle/>
          <a:p>
            <a:r>
              <a:rPr lang="en-US" sz="8800" b="1" dirty="0">
                <a:ln>
                  <a:solidFill>
                    <a:sysClr val="windowText" lastClr="000000"/>
                  </a:solidFill>
                </a:ln>
                <a:solidFill>
                  <a:schemeClr val="bg1"/>
                </a:solidFill>
                <a:effectLst>
                  <a:outerShdw blurRad="38100" dist="38100" dir="2700000" algn="tl">
                    <a:srgbClr val="000000">
                      <a:alpha val="43137"/>
                    </a:srgbClr>
                  </a:outerShdw>
                </a:effectLst>
              </a:rPr>
              <a:t>The Futurists view </a:t>
            </a:r>
          </a:p>
        </p:txBody>
      </p:sp>
      <p:sp>
        <p:nvSpPr>
          <p:cNvPr id="6" name="TextBox 5">
            <a:extLst>
              <a:ext uri="{FF2B5EF4-FFF2-40B4-BE49-F238E27FC236}">
                <a16:creationId xmlns:a16="http://schemas.microsoft.com/office/drawing/2014/main" id="{173B730E-CC4E-A914-5BD0-49B6D7BC1008}"/>
              </a:ext>
            </a:extLst>
          </p:cNvPr>
          <p:cNvSpPr txBox="1"/>
          <p:nvPr/>
        </p:nvSpPr>
        <p:spPr>
          <a:xfrm>
            <a:off x="1373155" y="4212772"/>
            <a:ext cx="10818845" cy="1446550"/>
          </a:xfrm>
          <a:prstGeom prst="rect">
            <a:avLst/>
          </a:prstGeom>
          <a:noFill/>
        </p:spPr>
        <p:txBody>
          <a:bodyPr wrap="square">
            <a:spAutoFit/>
          </a:bodyPr>
          <a:lstStyle/>
          <a:p>
            <a:r>
              <a:rPr lang="en-US" sz="8800" b="1" dirty="0">
                <a:ln>
                  <a:solidFill>
                    <a:sysClr val="windowText" lastClr="000000"/>
                  </a:solidFill>
                </a:ln>
                <a:solidFill>
                  <a:schemeClr val="bg1"/>
                </a:solidFill>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Times New Roman" panose="02020603050405020304" pitchFamily="18" charset="0"/>
              </a:rPr>
              <a:t>The Historicists view </a:t>
            </a:r>
            <a:endParaRPr lang="en-US" sz="8800" b="1" dirty="0">
              <a:ln>
                <a:solidFill>
                  <a:sysClr val="windowText" lastClr="000000"/>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6029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069699-63EB-9497-7B27-3D9DE8513F9B}"/>
              </a:ext>
            </a:extLst>
          </p:cNvPr>
          <p:cNvSpPr/>
          <p:nvPr/>
        </p:nvSpPr>
        <p:spPr>
          <a:xfrm>
            <a:off x="-1" y="0"/>
            <a:ext cx="12192001"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E794692-06D1-C40A-B147-86E266E2D4B9}"/>
              </a:ext>
            </a:extLst>
          </p:cNvPr>
          <p:cNvPicPr>
            <a:picLocks noChangeAspect="1"/>
          </p:cNvPicPr>
          <p:nvPr/>
        </p:nvPicPr>
        <p:blipFill>
          <a:blip r:embed="rId2">
            <a:alphaModFix amt="50000"/>
          </a:blip>
          <a:stretch>
            <a:fillRect/>
          </a:stretch>
        </p:blipFill>
        <p:spPr>
          <a:xfrm>
            <a:off x="-1" y="0"/>
            <a:ext cx="12366683" cy="6858000"/>
          </a:xfrm>
          <a:prstGeom prst="rect">
            <a:avLst/>
          </a:prstGeom>
          <a:effectLst>
            <a:softEdge rad="635000"/>
          </a:effectLst>
        </p:spPr>
      </p:pic>
      <p:sp>
        <p:nvSpPr>
          <p:cNvPr id="8" name="TextBox 7">
            <a:extLst>
              <a:ext uri="{FF2B5EF4-FFF2-40B4-BE49-F238E27FC236}">
                <a16:creationId xmlns:a16="http://schemas.microsoft.com/office/drawing/2014/main" id="{75CEBAB6-FF97-4D98-8BC2-9A10DDF73A7B}"/>
              </a:ext>
            </a:extLst>
          </p:cNvPr>
          <p:cNvSpPr txBox="1"/>
          <p:nvPr/>
        </p:nvSpPr>
        <p:spPr>
          <a:xfrm>
            <a:off x="4100945" y="2306608"/>
            <a:ext cx="7749710" cy="4154984"/>
          </a:xfrm>
          <a:prstGeom prst="rect">
            <a:avLst/>
          </a:prstGeom>
          <a:noFill/>
        </p:spPr>
        <p:txBody>
          <a:bodyPr wrap="square">
            <a:spAutoFit/>
          </a:bodyPr>
          <a:lstStyle/>
          <a:p>
            <a:pPr algn="ctr"/>
            <a:r>
              <a:rPr lang="en-US" sz="8800" b="1" dirty="0"/>
              <a:t>Pre-tribulation </a:t>
            </a:r>
          </a:p>
          <a:p>
            <a:pPr algn="ctr"/>
            <a:r>
              <a:rPr lang="en-US" sz="8800" b="1" dirty="0"/>
              <a:t>Pre-millennial Futurists</a:t>
            </a:r>
          </a:p>
        </p:txBody>
      </p:sp>
      <p:pic>
        <p:nvPicPr>
          <p:cNvPr id="5" name="Picture 4" descr="A group of colorful people in different colors&#10;&#10;Description automatically generated">
            <a:extLst>
              <a:ext uri="{FF2B5EF4-FFF2-40B4-BE49-F238E27FC236}">
                <a16:creationId xmlns:a16="http://schemas.microsoft.com/office/drawing/2014/main" id="{F66F79BB-7798-CC90-8659-598909921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51798" cy="4154984"/>
          </a:xfrm>
          <a:prstGeom prst="rect">
            <a:avLst/>
          </a:prstGeom>
        </p:spPr>
      </p:pic>
    </p:spTree>
    <p:extLst>
      <p:ext uri="{BB962C8B-B14F-4D97-AF65-F5344CB8AC3E}">
        <p14:creationId xmlns:p14="http://schemas.microsoft.com/office/powerpoint/2010/main" val="603330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31FFE8-B753-E32C-501D-CFE9B2AAF377}"/>
              </a:ext>
            </a:extLst>
          </p:cNvPr>
          <p:cNvPicPr>
            <a:picLocks noChangeAspect="1"/>
          </p:cNvPicPr>
          <p:nvPr/>
        </p:nvPicPr>
        <p:blipFill>
          <a:blip r:embed="rId3">
            <a:alphaModFix amt="50000"/>
          </a:blip>
          <a:stretch>
            <a:fillRect/>
          </a:stretch>
        </p:blipFill>
        <p:spPr>
          <a:xfrm>
            <a:off x="-1" y="0"/>
            <a:ext cx="12366683" cy="6858000"/>
          </a:xfrm>
          <a:prstGeom prst="rect">
            <a:avLst/>
          </a:prstGeom>
          <a:effectLst>
            <a:softEdge rad="635000"/>
          </a:effectLst>
        </p:spPr>
      </p:pic>
      <p:sp>
        <p:nvSpPr>
          <p:cNvPr id="3" name="TextBox 2">
            <a:extLst>
              <a:ext uri="{FF2B5EF4-FFF2-40B4-BE49-F238E27FC236}">
                <a16:creationId xmlns:a16="http://schemas.microsoft.com/office/drawing/2014/main" id="{2328BC48-B235-D717-BB74-92D75E5476EA}"/>
              </a:ext>
            </a:extLst>
          </p:cNvPr>
          <p:cNvSpPr txBox="1"/>
          <p:nvPr/>
        </p:nvSpPr>
        <p:spPr>
          <a:xfrm>
            <a:off x="360784" y="258538"/>
            <a:ext cx="11246498" cy="1938992"/>
          </a:xfrm>
          <a:prstGeom prst="rect">
            <a:avLst/>
          </a:prstGeom>
          <a:noFill/>
        </p:spPr>
        <p:txBody>
          <a:bodyPr wrap="square">
            <a:spAutoFit/>
          </a:bodyPr>
          <a:lstStyle/>
          <a:p>
            <a:pPr algn="ctr"/>
            <a:r>
              <a:rPr lang="en-US" sz="6000" b="1" u="sng" dirty="0">
                <a:effectLst>
                  <a:outerShdw blurRad="38100" dist="38100" dir="2700000" algn="tl">
                    <a:srgbClr val="000000">
                      <a:alpha val="43137"/>
                    </a:srgbClr>
                  </a:outerShdw>
                </a:effectLst>
              </a:rPr>
              <a:t>Two basic </a:t>
            </a:r>
            <a:r>
              <a:rPr lang="en-US" sz="6000" b="1" dirty="0">
                <a:effectLst>
                  <a:outerShdw blurRad="38100" dist="38100" dir="2700000" algn="tl">
                    <a:srgbClr val="000000">
                      <a:alpha val="43137"/>
                    </a:srgbClr>
                  </a:outerShdw>
                </a:effectLst>
              </a:rPr>
              <a:t>ways scripture is interpreted in this Book</a:t>
            </a:r>
          </a:p>
        </p:txBody>
      </p:sp>
      <p:sp>
        <p:nvSpPr>
          <p:cNvPr id="7" name="TextBox 6">
            <a:extLst>
              <a:ext uri="{FF2B5EF4-FFF2-40B4-BE49-F238E27FC236}">
                <a16:creationId xmlns:a16="http://schemas.microsoft.com/office/drawing/2014/main" id="{064158D6-D4DA-71FA-6BBC-15C33A5580C5}"/>
              </a:ext>
            </a:extLst>
          </p:cNvPr>
          <p:cNvSpPr txBox="1"/>
          <p:nvPr/>
        </p:nvSpPr>
        <p:spPr>
          <a:xfrm>
            <a:off x="360784" y="3937196"/>
            <a:ext cx="6270170" cy="1446550"/>
          </a:xfrm>
          <a:prstGeom prst="rect">
            <a:avLst/>
          </a:prstGeom>
          <a:noFill/>
        </p:spPr>
        <p:txBody>
          <a:bodyPr wrap="square">
            <a:spAutoFit/>
          </a:bodyPr>
          <a:lstStyle/>
          <a:p>
            <a:r>
              <a:rPr lang="en-US" sz="8800" b="1" i="1" dirty="0">
                <a:latin typeface="Times New Roman" panose="02020603050405020304" pitchFamily="18" charset="0"/>
                <a:cs typeface="Times New Roman" panose="02020603050405020304" pitchFamily="18" charset="0"/>
              </a:rPr>
              <a:t>2. Literally</a:t>
            </a:r>
          </a:p>
        </p:txBody>
      </p:sp>
      <p:sp>
        <p:nvSpPr>
          <p:cNvPr id="2" name="TextBox 1">
            <a:extLst>
              <a:ext uri="{FF2B5EF4-FFF2-40B4-BE49-F238E27FC236}">
                <a16:creationId xmlns:a16="http://schemas.microsoft.com/office/drawing/2014/main" id="{2FC52D49-1B32-6A01-D237-13D65C987669}"/>
              </a:ext>
            </a:extLst>
          </p:cNvPr>
          <p:cNvSpPr txBox="1"/>
          <p:nvPr/>
        </p:nvSpPr>
        <p:spPr>
          <a:xfrm>
            <a:off x="285048" y="2859615"/>
            <a:ext cx="11751935" cy="1200329"/>
          </a:xfrm>
          <a:prstGeom prst="rect">
            <a:avLst/>
          </a:prstGeom>
          <a:noFill/>
        </p:spPr>
        <p:txBody>
          <a:bodyPr wrap="none" rtlCol="0">
            <a:spAutoFit/>
          </a:bodyPr>
          <a:lstStyle/>
          <a:p>
            <a:r>
              <a:rPr lang="en-US" sz="7200" b="1" i="1" dirty="0">
                <a:latin typeface="Times New Roman" panose="02020603050405020304" pitchFamily="18" charset="0"/>
                <a:cs typeface="Times New Roman" panose="02020603050405020304" pitchFamily="18" charset="0"/>
              </a:rPr>
              <a:t>1. Metaphorically (Spiritually)</a:t>
            </a:r>
          </a:p>
        </p:txBody>
      </p:sp>
    </p:spTree>
    <p:extLst>
      <p:ext uri="{BB962C8B-B14F-4D97-AF65-F5344CB8AC3E}">
        <p14:creationId xmlns:p14="http://schemas.microsoft.com/office/powerpoint/2010/main" val="23956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B4E40C3-92C2-4313-914F-E1B4B5A0DE81}"/>
              </a:ext>
            </a:extLst>
          </p:cNvPr>
          <p:cNvSpPr txBox="1"/>
          <p:nvPr/>
        </p:nvSpPr>
        <p:spPr>
          <a:xfrm>
            <a:off x="211494" y="139759"/>
            <a:ext cx="4749955" cy="6647974"/>
          </a:xfrm>
          <a:prstGeom prst="rect">
            <a:avLst/>
          </a:prstGeom>
          <a:noFill/>
        </p:spPr>
        <p:txBody>
          <a:bodyPr wrap="none" rtlCol="0">
            <a:spAutoFit/>
          </a:bodyPr>
          <a:lstStyle/>
          <a:p>
            <a:r>
              <a:rPr lang="en-US" sz="6600" b="1" u="sng" dirty="0"/>
              <a:t>Symbolism</a:t>
            </a:r>
            <a:r>
              <a:rPr lang="en-US" sz="6600" dirty="0"/>
              <a:t>:</a:t>
            </a:r>
          </a:p>
          <a:p>
            <a:pPr marL="1314450" lvl="1" indent="-857250">
              <a:buFont typeface="Arial" panose="020B0604020202020204" pitchFamily="34" charset="0"/>
              <a:buChar char="•"/>
            </a:pPr>
            <a:r>
              <a:rPr lang="en-US" sz="6000" dirty="0"/>
              <a:t>Numbers</a:t>
            </a:r>
          </a:p>
          <a:p>
            <a:pPr marL="1314450" lvl="1" indent="-857250">
              <a:buFont typeface="Arial" panose="020B0604020202020204" pitchFamily="34" charset="0"/>
              <a:buChar char="•"/>
            </a:pPr>
            <a:r>
              <a:rPr lang="en-US" sz="6000" dirty="0"/>
              <a:t>Colors</a:t>
            </a:r>
          </a:p>
          <a:p>
            <a:pPr marL="1314450" lvl="1" indent="-857250">
              <a:buFont typeface="Arial" panose="020B0604020202020204" pitchFamily="34" charset="0"/>
              <a:buChar char="•"/>
            </a:pPr>
            <a:r>
              <a:rPr lang="en-US" sz="6000" dirty="0"/>
              <a:t>Persons </a:t>
            </a:r>
          </a:p>
          <a:p>
            <a:pPr marL="1314450" lvl="1" indent="-857250">
              <a:buFont typeface="Arial" panose="020B0604020202020204" pitchFamily="34" charset="0"/>
              <a:buChar char="•"/>
            </a:pPr>
            <a:r>
              <a:rPr lang="en-US" sz="6000" dirty="0"/>
              <a:t>Animals</a:t>
            </a:r>
          </a:p>
          <a:p>
            <a:pPr marL="1314450" lvl="1" indent="-857250">
              <a:buFont typeface="Arial" panose="020B0604020202020204" pitchFamily="34" charset="0"/>
              <a:buChar char="•"/>
            </a:pPr>
            <a:r>
              <a:rPr lang="en-US" sz="6000" dirty="0"/>
              <a:t>Objects</a:t>
            </a:r>
          </a:p>
          <a:p>
            <a:pPr marL="1314450" lvl="1" indent="-857250">
              <a:buFont typeface="Arial" panose="020B0604020202020204" pitchFamily="34" charset="0"/>
              <a:buChar char="•"/>
            </a:pPr>
            <a:r>
              <a:rPr lang="en-US" sz="6000" dirty="0"/>
              <a:t>Places</a:t>
            </a:r>
          </a:p>
        </p:txBody>
      </p:sp>
      <p:pic>
        <p:nvPicPr>
          <p:cNvPr id="2" name="Picture 1">
            <a:extLst>
              <a:ext uri="{FF2B5EF4-FFF2-40B4-BE49-F238E27FC236}">
                <a16:creationId xmlns:a16="http://schemas.microsoft.com/office/drawing/2014/main" id="{88E2C89B-3A5A-92A7-0481-17F45752E46B}"/>
              </a:ext>
            </a:extLst>
          </p:cNvPr>
          <p:cNvPicPr>
            <a:picLocks noChangeAspect="1"/>
          </p:cNvPicPr>
          <p:nvPr/>
        </p:nvPicPr>
        <p:blipFill>
          <a:blip r:embed="rId2"/>
          <a:stretch>
            <a:fillRect/>
          </a:stretch>
        </p:blipFill>
        <p:spPr>
          <a:xfrm>
            <a:off x="4862026" y="40233"/>
            <a:ext cx="5715000" cy="3810000"/>
          </a:xfrm>
          <a:prstGeom prst="rect">
            <a:avLst/>
          </a:prstGeom>
          <a:effectLst>
            <a:softEdge rad="635000"/>
          </a:effectLst>
        </p:spPr>
      </p:pic>
      <p:pic>
        <p:nvPicPr>
          <p:cNvPr id="4" name="Picture 3">
            <a:extLst>
              <a:ext uri="{FF2B5EF4-FFF2-40B4-BE49-F238E27FC236}">
                <a16:creationId xmlns:a16="http://schemas.microsoft.com/office/drawing/2014/main" id="{5C6CE5A0-1C9E-9DAD-F5FE-62BCD492E270}"/>
              </a:ext>
            </a:extLst>
          </p:cNvPr>
          <p:cNvPicPr>
            <a:picLocks noChangeAspect="1"/>
          </p:cNvPicPr>
          <p:nvPr/>
        </p:nvPicPr>
        <p:blipFill rotWithShape="1">
          <a:blip r:embed="rId3"/>
          <a:srcRect l="8931" r="8784"/>
          <a:stretch/>
        </p:blipFill>
        <p:spPr>
          <a:xfrm>
            <a:off x="7106163" y="1873463"/>
            <a:ext cx="7053944" cy="6429375"/>
          </a:xfrm>
          <a:prstGeom prst="ellipse">
            <a:avLst/>
          </a:prstGeom>
          <a:effectLst>
            <a:softEdge rad="635000"/>
          </a:effectLst>
        </p:spPr>
      </p:pic>
      <p:pic>
        <p:nvPicPr>
          <p:cNvPr id="5" name="Picture 4">
            <a:extLst>
              <a:ext uri="{FF2B5EF4-FFF2-40B4-BE49-F238E27FC236}">
                <a16:creationId xmlns:a16="http://schemas.microsoft.com/office/drawing/2014/main" id="{F28CCAAE-B909-2B06-CD69-D379AB073617}"/>
              </a:ext>
            </a:extLst>
          </p:cNvPr>
          <p:cNvPicPr>
            <a:picLocks noChangeAspect="1"/>
          </p:cNvPicPr>
          <p:nvPr/>
        </p:nvPicPr>
        <p:blipFill>
          <a:blip r:embed="rId4"/>
          <a:stretch>
            <a:fillRect/>
          </a:stretch>
        </p:blipFill>
        <p:spPr>
          <a:xfrm>
            <a:off x="7891171" y="-611300"/>
            <a:ext cx="5876925" cy="3429000"/>
          </a:xfrm>
          <a:prstGeom prst="rect">
            <a:avLst/>
          </a:prstGeom>
          <a:effectLst>
            <a:softEdge rad="635000"/>
          </a:effectLst>
        </p:spPr>
      </p:pic>
      <p:pic>
        <p:nvPicPr>
          <p:cNvPr id="6" name="Picture 5">
            <a:extLst>
              <a:ext uri="{FF2B5EF4-FFF2-40B4-BE49-F238E27FC236}">
                <a16:creationId xmlns:a16="http://schemas.microsoft.com/office/drawing/2014/main" id="{5B0D9F88-E869-9874-1AC5-24E6514F5E0C}"/>
              </a:ext>
            </a:extLst>
          </p:cNvPr>
          <p:cNvPicPr>
            <a:picLocks noChangeAspect="1"/>
          </p:cNvPicPr>
          <p:nvPr/>
        </p:nvPicPr>
        <p:blipFill>
          <a:blip r:embed="rId5"/>
          <a:stretch>
            <a:fillRect/>
          </a:stretch>
        </p:blipFill>
        <p:spPr>
          <a:xfrm>
            <a:off x="4209465" y="3232913"/>
            <a:ext cx="5718754" cy="4040300"/>
          </a:xfrm>
          <a:prstGeom prst="rect">
            <a:avLst/>
          </a:prstGeom>
          <a:effectLst>
            <a:softEdge rad="635000"/>
          </a:effectLst>
        </p:spPr>
      </p:pic>
    </p:spTree>
    <p:extLst>
      <p:ext uri="{BB962C8B-B14F-4D97-AF65-F5344CB8AC3E}">
        <p14:creationId xmlns:p14="http://schemas.microsoft.com/office/powerpoint/2010/main" val="44357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BA360-A820-252F-5794-7989AA25EECF}"/>
              </a:ext>
            </a:extLst>
          </p:cNvPr>
          <p:cNvPicPr>
            <a:picLocks noChangeAspect="1"/>
          </p:cNvPicPr>
          <p:nvPr/>
        </p:nvPicPr>
        <p:blipFill>
          <a:blip r:embed="rId2"/>
          <a:stretch>
            <a:fillRect/>
          </a:stretch>
        </p:blipFill>
        <p:spPr>
          <a:xfrm>
            <a:off x="-1" y="-1"/>
            <a:ext cx="12231313" cy="6858001"/>
          </a:xfrm>
          <a:prstGeom prst="rect">
            <a:avLst/>
          </a:prstGeom>
        </p:spPr>
      </p:pic>
    </p:spTree>
    <p:extLst>
      <p:ext uri="{BB962C8B-B14F-4D97-AF65-F5344CB8AC3E}">
        <p14:creationId xmlns:p14="http://schemas.microsoft.com/office/powerpoint/2010/main" val="1542640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3E97A4-1824-8197-D7BE-85684BC4DA0E}"/>
              </a:ext>
            </a:extLst>
          </p:cNvPr>
          <p:cNvSpPr txBox="1"/>
          <p:nvPr/>
        </p:nvSpPr>
        <p:spPr>
          <a:xfrm>
            <a:off x="172617" y="0"/>
            <a:ext cx="12019383" cy="6986528"/>
          </a:xfrm>
          <a:prstGeom prst="rect">
            <a:avLst/>
          </a:prstGeom>
          <a:noFill/>
        </p:spPr>
        <p:txBody>
          <a:bodyPr wrap="square">
            <a:spAutoFit/>
          </a:bodyPr>
          <a:lstStyle/>
          <a:p>
            <a:pPr algn="ctr"/>
            <a:r>
              <a:rPr lang="en-US" sz="3200" b="1" dirty="0"/>
              <a:t>BIG IDEA: We Must Interpret Scripture Properly</a:t>
            </a:r>
          </a:p>
          <a:p>
            <a:pPr algn="ctr"/>
            <a:r>
              <a:rPr lang="en-US" sz="3200" b="1" dirty="0"/>
              <a:t>2 Timothy 2:15</a:t>
            </a:r>
          </a:p>
          <a:p>
            <a:r>
              <a:rPr lang="en-US" sz="3200" b="1" dirty="0"/>
              <a:t>General Principles of Biblical Interpretation</a:t>
            </a:r>
          </a:p>
          <a:p>
            <a:pPr marL="514350" indent="-514350">
              <a:buFont typeface="+mj-lt"/>
              <a:buAutoNum type="arabicPeriod"/>
            </a:pPr>
            <a:r>
              <a:rPr lang="en-US" sz="3200" b="1" u="sng" dirty="0">
                <a:solidFill>
                  <a:srgbClr val="FF0000"/>
                </a:solidFill>
              </a:rPr>
              <a:t>intention</a:t>
            </a:r>
            <a:r>
              <a:rPr lang="en-US" sz="3200" b="1" dirty="0"/>
              <a:t> 	</a:t>
            </a:r>
          </a:p>
          <a:p>
            <a:pPr marL="914400" lvl="1" indent="-457200">
              <a:buFont typeface="Courier New" panose="02070309020205020404" pitchFamily="49" charset="0"/>
              <a:buChar char="o"/>
            </a:pPr>
            <a:r>
              <a:rPr lang="en-US" sz="3200" b="1" u="sng" dirty="0">
                <a:solidFill>
                  <a:srgbClr val="FF0000"/>
                </a:solidFill>
              </a:rPr>
              <a:t>Historical</a:t>
            </a:r>
          </a:p>
          <a:p>
            <a:pPr marL="914400" lvl="1" indent="-457200">
              <a:buFont typeface="Courier New" panose="02070309020205020404" pitchFamily="49" charset="0"/>
              <a:buChar char="o"/>
            </a:pPr>
            <a:r>
              <a:rPr lang="en-US" sz="3200" b="1" u="sng" dirty="0">
                <a:solidFill>
                  <a:srgbClr val="FF0000"/>
                </a:solidFill>
              </a:rPr>
              <a:t>Grammatical</a:t>
            </a:r>
          </a:p>
          <a:p>
            <a:pPr marL="914400" lvl="1" indent="-457200">
              <a:buFont typeface="Courier New" panose="02070309020205020404" pitchFamily="49" charset="0"/>
              <a:buChar char="o"/>
            </a:pPr>
            <a:r>
              <a:rPr lang="en-US" sz="3200" b="1" u="sng" dirty="0">
                <a:solidFill>
                  <a:srgbClr val="FF0000"/>
                </a:solidFill>
              </a:rPr>
              <a:t>Cultural</a:t>
            </a:r>
          </a:p>
          <a:p>
            <a:pPr marL="914400" lvl="1" indent="-457200">
              <a:buFont typeface="Courier New" panose="02070309020205020404" pitchFamily="49" charset="0"/>
              <a:buChar char="o"/>
            </a:pPr>
            <a:r>
              <a:rPr lang="en-US" sz="3200" b="1" u="sng" dirty="0">
                <a:solidFill>
                  <a:srgbClr val="FF0000"/>
                </a:solidFill>
              </a:rPr>
              <a:t>Literal</a:t>
            </a:r>
            <a:endParaRPr lang="en-US" sz="3200" b="1" dirty="0"/>
          </a:p>
          <a:p>
            <a:r>
              <a:rPr lang="en-US" sz="3200" b="1" dirty="0"/>
              <a:t>2. </a:t>
            </a:r>
            <a:r>
              <a:rPr lang="en-US" sz="3200" b="1" u="sng" dirty="0">
                <a:solidFill>
                  <a:srgbClr val="FF0000"/>
                </a:solidFill>
              </a:rPr>
              <a:t>Context</a:t>
            </a:r>
            <a:endParaRPr lang="en-US" sz="3200" b="1" dirty="0"/>
          </a:p>
          <a:p>
            <a:r>
              <a:rPr lang="en-US" sz="3200" b="1" dirty="0"/>
              <a:t>3. </a:t>
            </a:r>
            <a:r>
              <a:rPr lang="en-US" sz="3200" b="1" u="sng" dirty="0">
                <a:solidFill>
                  <a:srgbClr val="FF0000"/>
                </a:solidFill>
              </a:rPr>
              <a:t>Literally</a:t>
            </a:r>
            <a:endParaRPr lang="en-US" sz="3200" b="1" dirty="0"/>
          </a:p>
          <a:p>
            <a:r>
              <a:rPr lang="en-US" sz="3200" b="1" dirty="0"/>
              <a:t>4. </a:t>
            </a:r>
            <a:r>
              <a:rPr lang="en-US" sz="3200" b="1" u="sng" dirty="0">
                <a:solidFill>
                  <a:srgbClr val="FF0000"/>
                </a:solidFill>
              </a:rPr>
              <a:t>Interpret</a:t>
            </a:r>
            <a:endParaRPr lang="en-US" sz="3200" b="1" dirty="0"/>
          </a:p>
          <a:p>
            <a:r>
              <a:rPr lang="en-US" sz="3200" b="1" dirty="0"/>
              <a:t>5. </a:t>
            </a:r>
            <a:r>
              <a:rPr lang="en-US" sz="3200" b="1" u="sng" dirty="0">
                <a:solidFill>
                  <a:srgbClr val="FF0000"/>
                </a:solidFill>
              </a:rPr>
              <a:t>Distinguished</a:t>
            </a:r>
            <a:endParaRPr lang="en-US" sz="3200" b="1" dirty="0"/>
          </a:p>
          <a:p>
            <a:r>
              <a:rPr lang="en-US" sz="3200" b="1" dirty="0"/>
              <a:t>6. </a:t>
            </a:r>
            <a:r>
              <a:rPr lang="en-US" sz="3200" b="1" u="sng" dirty="0">
                <a:solidFill>
                  <a:srgbClr val="FF0000"/>
                </a:solidFill>
              </a:rPr>
              <a:t>Distinctions</a:t>
            </a:r>
            <a:endParaRPr lang="en-US" sz="3200" b="1" dirty="0"/>
          </a:p>
          <a:p>
            <a:r>
              <a:rPr lang="en-US" sz="3200" b="1" dirty="0"/>
              <a:t>7. </a:t>
            </a:r>
            <a:r>
              <a:rPr lang="en-US" sz="3200" b="1" u="sng" dirty="0">
                <a:solidFill>
                  <a:srgbClr val="FF0000"/>
                </a:solidFill>
              </a:rPr>
              <a:t>type</a:t>
            </a:r>
            <a:r>
              <a:rPr lang="en-US" sz="3200" b="1" dirty="0"/>
              <a:t>.</a:t>
            </a:r>
          </a:p>
        </p:txBody>
      </p:sp>
      <p:pic>
        <p:nvPicPr>
          <p:cNvPr id="8" name="Picture 7">
            <a:extLst>
              <a:ext uri="{FF2B5EF4-FFF2-40B4-BE49-F238E27FC236}">
                <a16:creationId xmlns:a16="http://schemas.microsoft.com/office/drawing/2014/main" id="{AA3A481F-AB34-DB52-0FF2-947721BCAF59}"/>
              </a:ext>
            </a:extLst>
          </p:cNvPr>
          <p:cNvPicPr>
            <a:picLocks noChangeAspect="1"/>
          </p:cNvPicPr>
          <p:nvPr/>
        </p:nvPicPr>
        <p:blipFill>
          <a:blip r:embed="rId2"/>
          <a:stretch>
            <a:fillRect/>
          </a:stretch>
        </p:blipFill>
        <p:spPr>
          <a:xfrm>
            <a:off x="4108773" y="1884784"/>
            <a:ext cx="7910610" cy="4218992"/>
          </a:xfrm>
          <a:prstGeom prst="rect">
            <a:avLst/>
          </a:prstGeom>
          <a:effectLst>
            <a:softEdge rad="635000"/>
          </a:effectLst>
        </p:spPr>
      </p:pic>
    </p:spTree>
    <p:extLst>
      <p:ext uri="{BB962C8B-B14F-4D97-AF65-F5344CB8AC3E}">
        <p14:creationId xmlns:p14="http://schemas.microsoft.com/office/powerpoint/2010/main" val="172556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fade">
                                      <p:cBhvr>
                                        <p:cTn id="37" dur="500"/>
                                        <p:tgtEl>
                                          <p:spTgt spid="5">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fade">
                                      <p:cBhvr>
                                        <p:cTn id="42" dur="500"/>
                                        <p:tgtEl>
                                          <p:spTgt spid="5">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fade">
                                      <p:cBhvr>
                                        <p:cTn id="47" dur="500"/>
                                        <p:tgtEl>
                                          <p:spTgt spid="5">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2" end="12"/>
                                            </p:txEl>
                                          </p:spTgt>
                                        </p:tgtEl>
                                        <p:attrNameLst>
                                          <p:attrName>style.visibility</p:attrName>
                                        </p:attrNameLst>
                                      </p:cBhvr>
                                      <p:to>
                                        <p:strVal val="visible"/>
                                      </p:to>
                                    </p:set>
                                    <p:animEffect transition="in" filter="fade">
                                      <p:cBhvr>
                                        <p:cTn id="52" dur="500"/>
                                        <p:tgtEl>
                                          <p:spTgt spid="5">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3" end="13"/>
                                            </p:txEl>
                                          </p:spTgt>
                                        </p:tgtEl>
                                        <p:attrNameLst>
                                          <p:attrName>style.visibility</p:attrName>
                                        </p:attrNameLst>
                                      </p:cBhvr>
                                      <p:to>
                                        <p:strVal val="visible"/>
                                      </p:to>
                                    </p:set>
                                    <p:animEffect transition="in" filter="fade">
                                      <p:cBhvr>
                                        <p:cTn id="57"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2C595B-620F-0CF0-60F8-49D61622D53A}"/>
              </a:ext>
            </a:extLst>
          </p:cNvPr>
          <p:cNvSpPr txBox="1"/>
          <p:nvPr/>
        </p:nvSpPr>
        <p:spPr>
          <a:xfrm>
            <a:off x="0" y="10380"/>
            <a:ext cx="12188890" cy="6986528"/>
          </a:xfrm>
          <a:prstGeom prst="rect">
            <a:avLst/>
          </a:prstGeom>
          <a:noFill/>
        </p:spPr>
        <p:txBody>
          <a:bodyPr wrap="square">
            <a:spAutoFit/>
          </a:bodyPr>
          <a:lstStyle/>
          <a:p>
            <a:pPr algn="ctr"/>
            <a:r>
              <a:rPr lang="en-US" sz="3200" b="1" i="0" dirty="0">
                <a:solidFill>
                  <a:srgbClr val="212529"/>
                </a:solidFill>
                <a:effectLst/>
                <a:highlight>
                  <a:srgbClr val="FFFFFF"/>
                </a:highlight>
                <a:latin typeface="Quicksand"/>
              </a:rPr>
              <a:t>Types of Biblical Literature</a:t>
            </a:r>
          </a:p>
          <a:p>
            <a:pPr algn="l"/>
            <a:r>
              <a:rPr lang="en-US" sz="3200" b="1" i="0" dirty="0">
                <a:solidFill>
                  <a:srgbClr val="212529"/>
                </a:solidFill>
                <a:effectLst/>
                <a:highlight>
                  <a:srgbClr val="FFFFFF"/>
                </a:highlight>
                <a:latin typeface="Quicksand"/>
              </a:rPr>
              <a:t>1. Narrative Literature</a:t>
            </a:r>
            <a:r>
              <a:rPr lang="en-US" sz="3200" dirty="0">
                <a:solidFill>
                  <a:srgbClr val="212529"/>
                </a:solidFill>
                <a:highlight>
                  <a:srgbClr val="FFFFFF"/>
                </a:highlight>
                <a:latin typeface="Quicksand"/>
              </a:rPr>
              <a:t>: </a:t>
            </a:r>
            <a:r>
              <a:rPr lang="en-US" sz="3200" b="1" u="sng" dirty="0">
                <a:solidFill>
                  <a:srgbClr val="FF0000"/>
                </a:solidFill>
                <a:highlight>
                  <a:srgbClr val="FFFFFF"/>
                </a:highlight>
                <a:latin typeface="Quicksand"/>
              </a:rPr>
              <a:t>historical</a:t>
            </a:r>
            <a:endParaRPr lang="en-US" sz="3200" b="0" i="0" dirty="0">
              <a:solidFill>
                <a:srgbClr val="212529"/>
              </a:solidFill>
              <a:effectLst/>
              <a:highlight>
                <a:srgbClr val="FFFFFF"/>
              </a:highlight>
              <a:latin typeface="Quicksand"/>
            </a:endParaRPr>
          </a:p>
          <a:p>
            <a:pPr algn="l"/>
            <a:r>
              <a:rPr lang="en-US" sz="3200" b="1" i="0" dirty="0">
                <a:solidFill>
                  <a:srgbClr val="212529"/>
                </a:solidFill>
                <a:effectLst/>
                <a:highlight>
                  <a:srgbClr val="FFFFFF"/>
                </a:highlight>
                <a:latin typeface="Quicksand"/>
              </a:rPr>
              <a:t>2. Law: </a:t>
            </a:r>
            <a:r>
              <a:rPr lang="en-US" sz="3200" b="1" i="0" u="sng" dirty="0">
                <a:solidFill>
                  <a:srgbClr val="FF0000"/>
                </a:solidFill>
                <a:effectLst/>
                <a:highlight>
                  <a:srgbClr val="FFFFFF"/>
                </a:highlight>
                <a:latin typeface="Quicksand"/>
              </a:rPr>
              <a:t>law</a:t>
            </a:r>
            <a:r>
              <a:rPr lang="en-US" sz="3200" b="0" i="0" dirty="0">
                <a:solidFill>
                  <a:srgbClr val="212529"/>
                </a:solidFill>
                <a:effectLst/>
                <a:highlight>
                  <a:srgbClr val="FFFFFF"/>
                </a:highlight>
                <a:latin typeface="Quicksand"/>
              </a:rPr>
              <a:t>  </a:t>
            </a:r>
            <a:r>
              <a:rPr lang="en-US" sz="3200" b="1" i="0" u="sng" dirty="0">
                <a:solidFill>
                  <a:srgbClr val="FF0000"/>
                </a:solidFill>
                <a:effectLst/>
                <a:highlight>
                  <a:srgbClr val="FFFFFF"/>
                </a:highlight>
                <a:latin typeface="Quicksand"/>
              </a:rPr>
              <a:t>principles</a:t>
            </a:r>
          </a:p>
          <a:p>
            <a:pPr algn="l"/>
            <a:r>
              <a:rPr lang="en-US" sz="3200" b="1" i="0" dirty="0">
                <a:solidFill>
                  <a:srgbClr val="212529"/>
                </a:solidFill>
                <a:effectLst/>
                <a:highlight>
                  <a:srgbClr val="FFFFFF"/>
                </a:highlight>
                <a:latin typeface="Quicksand"/>
              </a:rPr>
              <a:t>3. Wisdom Literature: </a:t>
            </a:r>
            <a:r>
              <a:rPr lang="en-US" sz="3200" b="1" i="0" u="sng" dirty="0">
                <a:solidFill>
                  <a:srgbClr val="FF0000"/>
                </a:solidFill>
                <a:effectLst/>
                <a:highlight>
                  <a:srgbClr val="FFFFFF"/>
                </a:highlight>
                <a:latin typeface="Quicksand"/>
              </a:rPr>
              <a:t> not</a:t>
            </a:r>
          </a:p>
          <a:p>
            <a:pPr algn="l"/>
            <a:r>
              <a:rPr lang="en-US" sz="3200" b="1" i="0" dirty="0">
                <a:solidFill>
                  <a:srgbClr val="212529"/>
                </a:solidFill>
                <a:effectLst/>
                <a:highlight>
                  <a:srgbClr val="FFFFFF"/>
                </a:highlight>
                <a:latin typeface="Quicksand"/>
              </a:rPr>
              <a:t>4. Poetry: </a:t>
            </a:r>
            <a:r>
              <a:rPr lang="en-US" sz="3200" b="1" i="0" u="sng" dirty="0">
                <a:solidFill>
                  <a:srgbClr val="FF0000"/>
                </a:solidFill>
                <a:effectLst/>
                <a:highlight>
                  <a:srgbClr val="FFFFFF"/>
                </a:highlight>
                <a:latin typeface="Quicksand"/>
              </a:rPr>
              <a:t>figurative</a:t>
            </a:r>
            <a:endParaRPr lang="en-US" sz="3200" b="0" i="0" u="sng" dirty="0">
              <a:solidFill>
                <a:srgbClr val="FF0000"/>
              </a:solidFill>
              <a:effectLst/>
              <a:highlight>
                <a:srgbClr val="FFFFFF"/>
              </a:highlight>
              <a:latin typeface="Quicksand"/>
            </a:endParaRPr>
          </a:p>
          <a:p>
            <a:pPr algn="l"/>
            <a:r>
              <a:rPr lang="en-US" sz="3200" b="1" i="0" dirty="0">
                <a:solidFill>
                  <a:srgbClr val="212529"/>
                </a:solidFill>
                <a:effectLst/>
                <a:highlight>
                  <a:srgbClr val="FFFFFF"/>
                </a:highlight>
                <a:latin typeface="Quicksand"/>
              </a:rPr>
              <a:t>5. Gospel Literature</a:t>
            </a:r>
            <a:endParaRPr lang="en-US" sz="3200" b="0" i="0" dirty="0">
              <a:solidFill>
                <a:srgbClr val="212529"/>
              </a:solidFill>
              <a:effectLst/>
              <a:highlight>
                <a:srgbClr val="FFFFFF"/>
              </a:highlight>
              <a:latin typeface="Quicksand"/>
            </a:endParaRPr>
          </a:p>
          <a:p>
            <a:pPr marL="742950" lvl="1" indent="-285750" algn="l">
              <a:buFont typeface="Arial" panose="020B0604020202020204" pitchFamily="34" charset="0"/>
              <a:buChar char="•"/>
            </a:pPr>
            <a:r>
              <a:rPr lang="en-US" sz="3200" b="0" i="0" dirty="0">
                <a:solidFill>
                  <a:srgbClr val="212529"/>
                </a:solidFill>
                <a:effectLst/>
                <a:highlight>
                  <a:srgbClr val="FFFFFF"/>
                </a:highlight>
                <a:latin typeface="Quicksand"/>
              </a:rPr>
              <a:t>Matthew –  </a:t>
            </a:r>
            <a:r>
              <a:rPr lang="en-US" sz="3200" b="1" i="0" u="sng" dirty="0">
                <a:solidFill>
                  <a:srgbClr val="FF0000"/>
                </a:solidFill>
                <a:effectLst/>
                <a:highlight>
                  <a:srgbClr val="FFFFFF"/>
                </a:highlight>
                <a:latin typeface="Quicksand"/>
              </a:rPr>
              <a:t>Jewish</a:t>
            </a:r>
            <a:r>
              <a:rPr lang="en-US" sz="3200" b="1" i="0" u="sng" dirty="0">
                <a:solidFill>
                  <a:srgbClr val="212529"/>
                </a:solidFill>
                <a:effectLst/>
                <a:highlight>
                  <a:srgbClr val="FFFFFF"/>
                </a:highlight>
                <a:latin typeface="Quicksand"/>
              </a:rPr>
              <a:t> </a:t>
            </a:r>
            <a:r>
              <a:rPr lang="en-US" sz="3200" b="0" i="0" dirty="0">
                <a:solidFill>
                  <a:srgbClr val="212529"/>
                </a:solidFill>
                <a:effectLst/>
                <a:highlight>
                  <a:srgbClr val="FFFFFF"/>
                </a:highlight>
                <a:latin typeface="Quicksand"/>
              </a:rPr>
              <a:t>audience</a:t>
            </a:r>
          </a:p>
          <a:p>
            <a:pPr marL="742950" lvl="1" indent="-285750" algn="l">
              <a:buFont typeface="Arial" panose="020B0604020202020204" pitchFamily="34" charset="0"/>
              <a:buChar char="•"/>
            </a:pPr>
            <a:r>
              <a:rPr lang="en-US" sz="3200" b="0" i="0" dirty="0">
                <a:solidFill>
                  <a:srgbClr val="212529"/>
                </a:solidFill>
                <a:effectLst/>
                <a:highlight>
                  <a:srgbClr val="FFFFFF"/>
                </a:highlight>
                <a:latin typeface="Quicksand"/>
              </a:rPr>
              <a:t>Mark –  </a:t>
            </a:r>
            <a:r>
              <a:rPr lang="en-US" sz="3200" b="1" i="0" u="sng" dirty="0">
                <a:solidFill>
                  <a:srgbClr val="FF0000"/>
                </a:solidFill>
                <a:effectLst/>
                <a:highlight>
                  <a:srgbClr val="FFFFFF"/>
                </a:highlight>
                <a:latin typeface="Quicksand"/>
              </a:rPr>
              <a:t>Roman</a:t>
            </a:r>
            <a:r>
              <a:rPr lang="en-US" sz="3200" b="1" i="0" u="sng" dirty="0">
                <a:solidFill>
                  <a:srgbClr val="212529"/>
                </a:solidFill>
                <a:effectLst/>
                <a:highlight>
                  <a:srgbClr val="FFFFFF"/>
                </a:highlight>
                <a:latin typeface="Quicksand"/>
              </a:rPr>
              <a:t> </a:t>
            </a:r>
            <a:r>
              <a:rPr lang="en-US" sz="3200" b="0" i="0" dirty="0">
                <a:solidFill>
                  <a:srgbClr val="212529"/>
                </a:solidFill>
                <a:effectLst/>
                <a:highlight>
                  <a:srgbClr val="FFFFFF"/>
                </a:highlight>
                <a:latin typeface="Quicksand"/>
              </a:rPr>
              <a:t>audience</a:t>
            </a:r>
          </a:p>
          <a:p>
            <a:pPr marL="742950" lvl="1" indent="-285750" algn="l">
              <a:buFont typeface="Arial" panose="020B0604020202020204" pitchFamily="34" charset="0"/>
              <a:buChar char="•"/>
            </a:pPr>
            <a:r>
              <a:rPr lang="en-US" sz="3200" b="0" i="0" dirty="0">
                <a:solidFill>
                  <a:srgbClr val="212529"/>
                </a:solidFill>
                <a:effectLst/>
                <a:highlight>
                  <a:srgbClr val="FFFFFF"/>
                </a:highlight>
                <a:latin typeface="Quicksand"/>
              </a:rPr>
              <a:t>Luke –  </a:t>
            </a:r>
            <a:r>
              <a:rPr lang="en-US" sz="3200" b="1" i="0" u="sng" dirty="0">
                <a:solidFill>
                  <a:srgbClr val="FF0000"/>
                </a:solidFill>
                <a:effectLst/>
                <a:highlight>
                  <a:srgbClr val="FFFFFF"/>
                </a:highlight>
                <a:latin typeface="Quicksand"/>
              </a:rPr>
              <a:t>Greek</a:t>
            </a:r>
            <a:r>
              <a:rPr lang="en-US" sz="3200" b="1" i="0" u="sng" dirty="0">
                <a:solidFill>
                  <a:srgbClr val="212529"/>
                </a:solidFill>
                <a:effectLst/>
                <a:highlight>
                  <a:srgbClr val="FFFFFF"/>
                </a:highlight>
                <a:latin typeface="Quicksand"/>
              </a:rPr>
              <a:t> </a:t>
            </a:r>
            <a:r>
              <a:rPr lang="en-US" sz="3200" b="0" i="0" dirty="0">
                <a:solidFill>
                  <a:srgbClr val="212529"/>
                </a:solidFill>
                <a:effectLst/>
                <a:highlight>
                  <a:srgbClr val="FFFFFF"/>
                </a:highlight>
                <a:latin typeface="Quicksand"/>
              </a:rPr>
              <a:t>audience</a:t>
            </a:r>
          </a:p>
          <a:p>
            <a:pPr marL="742950" lvl="1" indent="-285750" algn="l">
              <a:buFont typeface="Arial" panose="020B0604020202020204" pitchFamily="34" charset="0"/>
              <a:buChar char="•"/>
            </a:pPr>
            <a:r>
              <a:rPr lang="en-US" sz="3200" b="0" i="0" dirty="0">
                <a:solidFill>
                  <a:srgbClr val="212529"/>
                </a:solidFill>
                <a:effectLst/>
                <a:highlight>
                  <a:srgbClr val="FFFFFF"/>
                </a:highlight>
                <a:latin typeface="Quicksand"/>
              </a:rPr>
              <a:t>John –  </a:t>
            </a:r>
            <a:r>
              <a:rPr lang="en-US" sz="3200" b="1" i="0" u="sng" dirty="0">
                <a:solidFill>
                  <a:srgbClr val="FF0000"/>
                </a:solidFill>
                <a:effectLst/>
                <a:highlight>
                  <a:srgbClr val="FFFFFF"/>
                </a:highlight>
                <a:latin typeface="Quicksand"/>
              </a:rPr>
              <a:t>Universal</a:t>
            </a:r>
            <a:r>
              <a:rPr lang="en-US" sz="3200" b="1" i="0" u="sng" dirty="0">
                <a:solidFill>
                  <a:srgbClr val="212529"/>
                </a:solidFill>
                <a:effectLst/>
                <a:highlight>
                  <a:srgbClr val="FFFFFF"/>
                </a:highlight>
                <a:latin typeface="Quicksand"/>
              </a:rPr>
              <a:t> </a:t>
            </a:r>
            <a:r>
              <a:rPr lang="en-US" sz="3200" b="0" i="0" dirty="0">
                <a:solidFill>
                  <a:srgbClr val="212529"/>
                </a:solidFill>
                <a:effectLst/>
                <a:highlight>
                  <a:srgbClr val="FFFFFF"/>
                </a:highlight>
                <a:latin typeface="Quicksand"/>
              </a:rPr>
              <a:t>audience (Gentiles)</a:t>
            </a:r>
          </a:p>
          <a:p>
            <a:pPr algn="l"/>
            <a:r>
              <a:rPr lang="en-US" sz="3200" b="1" i="0" dirty="0">
                <a:solidFill>
                  <a:srgbClr val="212529"/>
                </a:solidFill>
                <a:effectLst/>
                <a:highlight>
                  <a:srgbClr val="FFFFFF"/>
                </a:highlight>
                <a:latin typeface="Quicksand"/>
              </a:rPr>
              <a:t>6. Parables:  </a:t>
            </a:r>
            <a:r>
              <a:rPr lang="en-US" sz="3200" b="1" i="0" u="sng" dirty="0">
                <a:solidFill>
                  <a:srgbClr val="FF0000"/>
                </a:solidFill>
                <a:effectLst/>
                <a:highlight>
                  <a:srgbClr val="FFFFFF"/>
                </a:highlight>
                <a:latin typeface="Quicksand"/>
              </a:rPr>
              <a:t>Stories</a:t>
            </a:r>
          </a:p>
          <a:p>
            <a:pPr algn="l"/>
            <a:r>
              <a:rPr lang="en-US" sz="3200" b="1" i="0" dirty="0">
                <a:solidFill>
                  <a:srgbClr val="212529"/>
                </a:solidFill>
                <a:effectLst/>
                <a:highlight>
                  <a:srgbClr val="FFFFFF"/>
                </a:highlight>
                <a:latin typeface="Quicksand"/>
              </a:rPr>
              <a:t>7. Acts:  </a:t>
            </a:r>
            <a:r>
              <a:rPr lang="en-US" sz="3200" b="1" i="0" u="sng" dirty="0">
                <a:solidFill>
                  <a:srgbClr val="FF0000"/>
                </a:solidFill>
                <a:effectLst/>
                <a:highlight>
                  <a:srgbClr val="FFFFFF"/>
                </a:highlight>
                <a:latin typeface="Quicksand"/>
              </a:rPr>
              <a:t>History</a:t>
            </a:r>
            <a:r>
              <a:rPr lang="en-US" sz="3200" b="1" i="0" dirty="0">
                <a:solidFill>
                  <a:srgbClr val="212529"/>
                </a:solidFill>
                <a:effectLst/>
                <a:highlight>
                  <a:srgbClr val="FFFFFF"/>
                </a:highlight>
                <a:latin typeface="Quicksand"/>
              </a:rPr>
              <a:t>  </a:t>
            </a:r>
            <a:r>
              <a:rPr lang="en-US" sz="3200" b="1" i="0" u="sng" dirty="0">
                <a:solidFill>
                  <a:srgbClr val="FF0000"/>
                </a:solidFill>
                <a:effectLst/>
                <a:highlight>
                  <a:srgbClr val="FFFFFF"/>
                </a:highlight>
                <a:latin typeface="Quicksand"/>
              </a:rPr>
              <a:t>human</a:t>
            </a:r>
            <a:r>
              <a:rPr lang="en-US" sz="3200" b="1" i="0" dirty="0">
                <a:solidFill>
                  <a:srgbClr val="212529"/>
                </a:solidFill>
                <a:effectLst/>
                <a:highlight>
                  <a:srgbClr val="FFFFFF"/>
                </a:highlight>
                <a:latin typeface="Quicksand"/>
              </a:rPr>
              <a:t>	</a:t>
            </a:r>
            <a:r>
              <a:rPr lang="en-US" sz="3200" b="1" i="0" u="sng" dirty="0">
                <a:solidFill>
                  <a:srgbClr val="FF0000"/>
                </a:solidFill>
                <a:effectLst/>
                <a:highlight>
                  <a:srgbClr val="FFFFFF"/>
                </a:highlight>
                <a:latin typeface="Quicksand"/>
              </a:rPr>
              <a:t>divine</a:t>
            </a:r>
            <a:endParaRPr lang="en-US" sz="3200" b="0" i="0" dirty="0">
              <a:solidFill>
                <a:srgbClr val="212529"/>
              </a:solidFill>
              <a:effectLst/>
              <a:highlight>
                <a:srgbClr val="FFFFFF"/>
              </a:highlight>
              <a:latin typeface="Quicksand"/>
            </a:endParaRPr>
          </a:p>
          <a:p>
            <a:pPr algn="l"/>
            <a:r>
              <a:rPr lang="en-US" sz="3200" b="1" i="0" dirty="0">
                <a:solidFill>
                  <a:srgbClr val="212529"/>
                </a:solidFill>
                <a:effectLst/>
                <a:highlight>
                  <a:srgbClr val="FFFFFF"/>
                </a:highlight>
                <a:latin typeface="Quicksand"/>
              </a:rPr>
              <a:t>8. Epistles: </a:t>
            </a:r>
            <a:r>
              <a:rPr lang="en-US" sz="3200" b="1" i="0" u="sng" dirty="0">
                <a:solidFill>
                  <a:srgbClr val="FF0000"/>
                </a:solidFill>
                <a:effectLst/>
                <a:highlight>
                  <a:srgbClr val="FFFFFF"/>
                </a:highlight>
                <a:latin typeface="Quicksand"/>
              </a:rPr>
              <a:t>believers</a:t>
            </a:r>
            <a:endParaRPr lang="en-US" sz="3200" b="0" i="0" u="sng" dirty="0">
              <a:solidFill>
                <a:srgbClr val="FF0000"/>
              </a:solidFill>
              <a:effectLst/>
              <a:highlight>
                <a:srgbClr val="FFFFFF"/>
              </a:highlight>
              <a:latin typeface="Quicksand"/>
            </a:endParaRPr>
          </a:p>
          <a:p>
            <a:pPr algn="l"/>
            <a:r>
              <a:rPr lang="en-US" sz="3200" b="1" i="0" dirty="0">
                <a:solidFill>
                  <a:srgbClr val="212529"/>
                </a:solidFill>
                <a:effectLst/>
                <a:highlight>
                  <a:srgbClr val="FFFFFF"/>
                </a:highlight>
                <a:latin typeface="Quicksand"/>
              </a:rPr>
              <a:t>9. Revelation (Apocalyptic): </a:t>
            </a:r>
            <a:r>
              <a:rPr lang="en-US" sz="3200" b="1" i="0" u="sng" dirty="0">
                <a:solidFill>
                  <a:srgbClr val="FF0000"/>
                </a:solidFill>
                <a:effectLst/>
                <a:highlight>
                  <a:srgbClr val="FFFFFF"/>
                </a:highlight>
                <a:latin typeface="Quicksand"/>
              </a:rPr>
              <a:t>symbolic</a:t>
            </a:r>
            <a:endParaRPr lang="en-US" sz="3200" b="0" i="0" u="sng" dirty="0">
              <a:solidFill>
                <a:srgbClr val="FF0000"/>
              </a:solidFill>
              <a:effectLst/>
              <a:highlight>
                <a:srgbClr val="FFFFFF"/>
              </a:highlight>
              <a:latin typeface="Quicksand"/>
            </a:endParaRPr>
          </a:p>
        </p:txBody>
      </p:sp>
      <p:pic>
        <p:nvPicPr>
          <p:cNvPr id="4" name="Picture 3">
            <a:extLst>
              <a:ext uri="{FF2B5EF4-FFF2-40B4-BE49-F238E27FC236}">
                <a16:creationId xmlns:a16="http://schemas.microsoft.com/office/drawing/2014/main" id="{45034E0D-7ABD-2444-A901-2E1E8C203D89}"/>
              </a:ext>
            </a:extLst>
          </p:cNvPr>
          <p:cNvPicPr>
            <a:picLocks noChangeAspect="1"/>
          </p:cNvPicPr>
          <p:nvPr/>
        </p:nvPicPr>
        <p:blipFill rotWithShape="1">
          <a:blip r:embed="rId2"/>
          <a:srcRect b="57394"/>
          <a:stretch/>
        </p:blipFill>
        <p:spPr>
          <a:xfrm>
            <a:off x="5579706" y="288815"/>
            <a:ext cx="6755166" cy="4452270"/>
          </a:xfrm>
          <a:prstGeom prst="rect">
            <a:avLst/>
          </a:prstGeom>
          <a:effectLst>
            <a:softEdge rad="635000"/>
          </a:effectLst>
        </p:spPr>
      </p:pic>
    </p:spTree>
    <p:extLst>
      <p:ext uri="{BB962C8B-B14F-4D97-AF65-F5344CB8AC3E}">
        <p14:creationId xmlns:p14="http://schemas.microsoft.com/office/powerpoint/2010/main" val="220874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500"/>
                                        <p:tgtEl>
                                          <p:spTgt spid="3">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Effect transition="in" filter="fade">
                                      <p:cBhvr>
                                        <p:cTn id="62" dur="500"/>
                                        <p:tgtEl>
                                          <p:spTgt spid="3">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fade">
                                      <p:cBhvr>
                                        <p:cTn id="6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7DF561-9C15-24DF-9044-3116BFBFF18E}"/>
              </a:ext>
            </a:extLst>
          </p:cNvPr>
          <p:cNvPicPr>
            <a:picLocks noChangeAspect="1"/>
          </p:cNvPicPr>
          <p:nvPr/>
        </p:nvPicPr>
        <p:blipFill>
          <a:blip r:embed="rId2"/>
          <a:stretch>
            <a:fillRect/>
          </a:stretch>
        </p:blipFill>
        <p:spPr>
          <a:xfrm>
            <a:off x="0" y="0"/>
            <a:ext cx="12188052" cy="6858000"/>
          </a:xfrm>
          <a:prstGeom prst="rect">
            <a:avLst/>
          </a:prstGeom>
          <a:effectLst>
            <a:softEdge rad="635000"/>
          </a:effectLst>
        </p:spPr>
      </p:pic>
    </p:spTree>
    <p:extLst>
      <p:ext uri="{BB962C8B-B14F-4D97-AF65-F5344CB8AC3E}">
        <p14:creationId xmlns:p14="http://schemas.microsoft.com/office/powerpoint/2010/main" val="2642339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602732-F297-3EEE-61E0-9D0BB2CBD324}"/>
              </a:ext>
            </a:extLst>
          </p:cNvPr>
          <p:cNvSpPr/>
          <p:nvPr/>
        </p:nvSpPr>
        <p:spPr>
          <a:xfrm>
            <a:off x="0" y="0"/>
            <a:ext cx="12192000" cy="6858000"/>
          </a:xfrm>
          <a:prstGeom prst="rect">
            <a:avLst/>
          </a:prstGeom>
          <a:blipFill>
            <a:blip r:embed="rId2">
              <a:alphaModFix amt="50000"/>
            </a:blip>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D74D298-1787-20A9-1D85-3F1C637BA753}"/>
              </a:ext>
            </a:extLst>
          </p:cNvPr>
          <p:cNvPicPr>
            <a:picLocks noChangeAspect="1"/>
          </p:cNvPicPr>
          <p:nvPr/>
        </p:nvPicPr>
        <p:blipFill>
          <a:blip r:embed="rId3"/>
          <a:stretch>
            <a:fillRect/>
          </a:stretch>
        </p:blipFill>
        <p:spPr>
          <a:xfrm>
            <a:off x="0" y="151167"/>
            <a:ext cx="4238625" cy="4238625"/>
          </a:xfrm>
          <a:prstGeom prst="rect">
            <a:avLst/>
          </a:prstGeom>
          <a:effectLst>
            <a:softEdge rad="635000"/>
          </a:effectLst>
        </p:spPr>
      </p:pic>
      <p:sp>
        <p:nvSpPr>
          <p:cNvPr id="4" name="TextBox 3">
            <a:extLst>
              <a:ext uri="{FF2B5EF4-FFF2-40B4-BE49-F238E27FC236}">
                <a16:creationId xmlns:a16="http://schemas.microsoft.com/office/drawing/2014/main" id="{C5BE45CA-C37C-02E1-40DF-9E5BDBF98684}"/>
              </a:ext>
            </a:extLst>
          </p:cNvPr>
          <p:cNvSpPr txBox="1"/>
          <p:nvPr/>
        </p:nvSpPr>
        <p:spPr>
          <a:xfrm>
            <a:off x="4710112" y="151167"/>
            <a:ext cx="7010400" cy="2554545"/>
          </a:xfrm>
          <a:prstGeom prst="rect">
            <a:avLst/>
          </a:prstGeom>
          <a:noFill/>
        </p:spPr>
        <p:txBody>
          <a:bodyPr wrap="square">
            <a:spAutoFit/>
          </a:bodyPr>
          <a:lstStyle/>
          <a:p>
            <a:r>
              <a:rPr lang="en-US" sz="3200" b="1" dirty="0"/>
              <a:t>(Chapter 36.)  “……How happy is its church, on which apostles poured forth all their doctrine along with their blood! Where Peter endures a passion like his Lord's!</a:t>
            </a:r>
            <a:endParaRPr lang="en-US" sz="3200" b="1" dirty="0">
              <a:solidFill>
                <a:srgbClr val="FBF3E1"/>
              </a:solidFill>
            </a:endParaRPr>
          </a:p>
        </p:txBody>
      </p:sp>
      <p:sp>
        <p:nvSpPr>
          <p:cNvPr id="5" name="TextBox 4">
            <a:extLst>
              <a:ext uri="{FF2B5EF4-FFF2-40B4-BE49-F238E27FC236}">
                <a16:creationId xmlns:a16="http://schemas.microsoft.com/office/drawing/2014/main" id="{E2BB0060-AFF9-58B1-BD7A-09D9D0EFD526}"/>
              </a:ext>
            </a:extLst>
          </p:cNvPr>
          <p:cNvSpPr txBox="1"/>
          <p:nvPr/>
        </p:nvSpPr>
        <p:spPr>
          <a:xfrm>
            <a:off x="0" y="4775074"/>
            <a:ext cx="5133975" cy="461665"/>
          </a:xfrm>
          <a:prstGeom prst="rect">
            <a:avLst/>
          </a:prstGeom>
          <a:noFill/>
        </p:spPr>
        <p:txBody>
          <a:bodyPr wrap="square" rtlCol="0">
            <a:spAutoFit/>
          </a:bodyPr>
          <a:lstStyle/>
          <a:p>
            <a:pPr algn="ctr"/>
            <a:r>
              <a:rPr lang="en-US" sz="2400" b="1" dirty="0"/>
              <a:t>“The Prescription Against Heretics”</a:t>
            </a:r>
          </a:p>
        </p:txBody>
      </p:sp>
      <p:sp>
        <p:nvSpPr>
          <p:cNvPr id="7" name="TextBox 6">
            <a:extLst>
              <a:ext uri="{FF2B5EF4-FFF2-40B4-BE49-F238E27FC236}">
                <a16:creationId xmlns:a16="http://schemas.microsoft.com/office/drawing/2014/main" id="{C57C763C-B13E-1345-D219-7FB853A1DED0}"/>
              </a:ext>
            </a:extLst>
          </p:cNvPr>
          <p:cNvSpPr txBox="1"/>
          <p:nvPr/>
        </p:nvSpPr>
        <p:spPr>
          <a:xfrm>
            <a:off x="123824" y="5201809"/>
            <a:ext cx="11715750" cy="1569660"/>
          </a:xfrm>
          <a:prstGeom prst="rect">
            <a:avLst/>
          </a:prstGeom>
          <a:noFill/>
        </p:spPr>
        <p:txBody>
          <a:bodyPr wrap="square">
            <a:spAutoFit/>
          </a:bodyPr>
          <a:lstStyle/>
          <a:p>
            <a:r>
              <a:rPr lang="en-US" sz="2400" dirty="0"/>
              <a:t>This short treatise was composed by Tertullian (Quintus Septimius </a:t>
            </a:r>
            <a:r>
              <a:rPr lang="en-US" sz="2400" dirty="0" err="1"/>
              <a:t>Florens</a:t>
            </a:r>
            <a:r>
              <a:rPr lang="en-US" sz="2400" dirty="0"/>
              <a:t> </a:t>
            </a:r>
            <a:r>
              <a:rPr lang="en-US" sz="2400" dirty="0" err="1"/>
              <a:t>Tertullianus</a:t>
            </a:r>
            <a:r>
              <a:rPr lang="en-US" sz="2400" dirty="0"/>
              <a:t>; 155 - 240 AD) on how Christians should deal with heresy and heretical arguments, mostly from pagans. He argued that the apostles transmitted the truth down to their approved successors, and that essentially no heresy is new.</a:t>
            </a:r>
          </a:p>
        </p:txBody>
      </p:sp>
      <p:sp>
        <p:nvSpPr>
          <p:cNvPr id="10" name="TextBox 9">
            <a:extLst>
              <a:ext uri="{FF2B5EF4-FFF2-40B4-BE49-F238E27FC236}">
                <a16:creationId xmlns:a16="http://schemas.microsoft.com/office/drawing/2014/main" id="{89BA6881-C021-7438-AD10-4E3093BB3123}"/>
              </a:ext>
            </a:extLst>
          </p:cNvPr>
          <p:cNvSpPr txBox="1"/>
          <p:nvPr/>
        </p:nvSpPr>
        <p:spPr>
          <a:xfrm>
            <a:off x="0" y="3478455"/>
            <a:ext cx="4552951" cy="1015663"/>
          </a:xfrm>
          <a:prstGeom prst="rect">
            <a:avLst/>
          </a:prstGeom>
          <a:noFill/>
        </p:spPr>
        <p:txBody>
          <a:bodyPr wrap="square">
            <a:spAutoFit/>
          </a:bodyPr>
          <a:lstStyle/>
          <a:p>
            <a:pPr algn="ctr"/>
            <a:r>
              <a:rPr lang="en-US" sz="6000" b="1" dirty="0"/>
              <a:t>Tertullian</a:t>
            </a:r>
          </a:p>
        </p:txBody>
      </p:sp>
      <p:sp>
        <p:nvSpPr>
          <p:cNvPr id="11" name="TextBox 10">
            <a:extLst>
              <a:ext uri="{FF2B5EF4-FFF2-40B4-BE49-F238E27FC236}">
                <a16:creationId xmlns:a16="http://schemas.microsoft.com/office/drawing/2014/main" id="{2040A91B-6B55-5869-01CE-1A9B42DC7F4E}"/>
              </a:ext>
            </a:extLst>
          </p:cNvPr>
          <p:cNvSpPr txBox="1"/>
          <p:nvPr/>
        </p:nvSpPr>
        <p:spPr>
          <a:xfrm>
            <a:off x="4714875" y="157804"/>
            <a:ext cx="7010400" cy="4524315"/>
          </a:xfrm>
          <a:prstGeom prst="rect">
            <a:avLst/>
          </a:prstGeom>
          <a:noFill/>
        </p:spPr>
        <p:txBody>
          <a:bodyPr wrap="square">
            <a:spAutoFit/>
          </a:bodyPr>
          <a:lstStyle/>
          <a:p>
            <a:r>
              <a:rPr lang="en-US" sz="3200" b="1" dirty="0"/>
              <a:t>(Chapter 36.)  “……How happy is its church, on which apostles poured forth all their doctrine along with their blood! Where Peter endures a passion like his Lord's! </a:t>
            </a:r>
            <a:r>
              <a:rPr lang="en-US" sz="3200" b="1" dirty="0">
                <a:solidFill>
                  <a:srgbClr val="FF0000"/>
                </a:solidFill>
              </a:rPr>
              <a:t>Where Paul wins his crown in a death like John's where the Apostle John was first plunged, unhurt, into boiling oil, and thence remitted to his island-exile!”</a:t>
            </a:r>
          </a:p>
        </p:txBody>
      </p:sp>
    </p:spTree>
    <p:extLst>
      <p:ext uri="{BB962C8B-B14F-4D97-AF65-F5344CB8AC3E}">
        <p14:creationId xmlns:p14="http://schemas.microsoft.com/office/powerpoint/2010/main" val="131359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08F0E-845C-228A-D4E4-C5A6AF295ACD}"/>
              </a:ext>
            </a:extLst>
          </p:cNvPr>
          <p:cNvPicPr>
            <a:picLocks noChangeAspect="1"/>
          </p:cNvPicPr>
          <p:nvPr/>
        </p:nvPicPr>
        <p:blipFill>
          <a:blip r:embed="rId2"/>
          <a:stretch>
            <a:fillRect/>
          </a:stretch>
        </p:blipFill>
        <p:spPr>
          <a:xfrm>
            <a:off x="0" y="0"/>
            <a:ext cx="12191999" cy="6981092"/>
          </a:xfrm>
          <a:prstGeom prst="rect">
            <a:avLst/>
          </a:prstGeom>
        </p:spPr>
      </p:pic>
      <p:sp>
        <p:nvSpPr>
          <p:cNvPr id="2" name="Oval 1">
            <a:extLst>
              <a:ext uri="{FF2B5EF4-FFF2-40B4-BE49-F238E27FC236}">
                <a16:creationId xmlns:a16="http://schemas.microsoft.com/office/drawing/2014/main" id="{AEE33B7E-D7D9-5ABE-25BA-5ECE0197B111}"/>
              </a:ext>
            </a:extLst>
          </p:cNvPr>
          <p:cNvSpPr/>
          <p:nvPr/>
        </p:nvSpPr>
        <p:spPr>
          <a:xfrm>
            <a:off x="6467475" y="2911475"/>
            <a:ext cx="146050" cy="1746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649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479F6D-F0E5-2D4E-D80A-9CEDC3DD65F3}"/>
              </a:ext>
            </a:extLst>
          </p:cNvPr>
          <p:cNvPicPr>
            <a:picLocks noChangeAspect="1"/>
          </p:cNvPicPr>
          <p:nvPr/>
        </p:nvPicPr>
        <p:blipFill>
          <a:blip r:embed="rId2"/>
          <a:stretch>
            <a:fillRect/>
          </a:stretch>
        </p:blipFill>
        <p:spPr>
          <a:xfrm>
            <a:off x="0" y="0"/>
            <a:ext cx="13716000" cy="6858000"/>
          </a:xfrm>
          <a:prstGeom prst="rect">
            <a:avLst/>
          </a:prstGeom>
        </p:spPr>
      </p:pic>
      <p:pic>
        <p:nvPicPr>
          <p:cNvPr id="2" name="Picture 1">
            <a:extLst>
              <a:ext uri="{FF2B5EF4-FFF2-40B4-BE49-F238E27FC236}">
                <a16:creationId xmlns:a16="http://schemas.microsoft.com/office/drawing/2014/main" id="{EA9B6C32-218D-046C-6CF9-64434CDAE3F1}"/>
              </a:ext>
            </a:extLst>
          </p:cNvPr>
          <p:cNvPicPr>
            <a:picLocks noChangeAspect="1"/>
          </p:cNvPicPr>
          <p:nvPr/>
        </p:nvPicPr>
        <p:blipFill>
          <a:blip r:embed="rId3"/>
          <a:stretch>
            <a:fillRect/>
          </a:stretch>
        </p:blipFill>
        <p:spPr>
          <a:xfrm>
            <a:off x="6956967" y="0"/>
            <a:ext cx="5632477" cy="4833257"/>
          </a:xfrm>
          <a:prstGeom prst="rect">
            <a:avLst/>
          </a:prstGeom>
          <a:effectLst>
            <a:softEdge rad="635000"/>
          </a:effectLst>
        </p:spPr>
      </p:pic>
      <p:sp>
        <p:nvSpPr>
          <p:cNvPr id="4" name="Oval 3">
            <a:extLst>
              <a:ext uri="{FF2B5EF4-FFF2-40B4-BE49-F238E27FC236}">
                <a16:creationId xmlns:a16="http://schemas.microsoft.com/office/drawing/2014/main" id="{81187336-B7A0-4AE0-0994-1529B287921A}"/>
              </a:ext>
            </a:extLst>
          </p:cNvPr>
          <p:cNvSpPr/>
          <p:nvPr/>
        </p:nvSpPr>
        <p:spPr>
          <a:xfrm>
            <a:off x="9499600" y="3149600"/>
            <a:ext cx="298450" cy="3429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BD14E9-31CF-FD5B-BF88-23E790F582C3}"/>
              </a:ext>
            </a:extLst>
          </p:cNvPr>
          <p:cNvSpPr txBox="1"/>
          <p:nvPr/>
        </p:nvSpPr>
        <p:spPr>
          <a:xfrm>
            <a:off x="8706131" y="3232666"/>
            <a:ext cx="895117" cy="338554"/>
          </a:xfrm>
          <a:prstGeom prst="rect">
            <a:avLst/>
          </a:prstGeom>
          <a:noFill/>
        </p:spPr>
        <p:txBody>
          <a:bodyPr wrap="none" rtlCol="0">
            <a:spAutoFit/>
          </a:bodyPr>
          <a:lstStyle/>
          <a:p>
            <a:r>
              <a:rPr lang="en-US" sz="1600" b="1" dirty="0"/>
              <a:t>Patmos</a:t>
            </a:r>
          </a:p>
        </p:txBody>
      </p:sp>
      <p:sp>
        <p:nvSpPr>
          <p:cNvPr id="6" name="TextBox 5">
            <a:extLst>
              <a:ext uri="{FF2B5EF4-FFF2-40B4-BE49-F238E27FC236}">
                <a16:creationId xmlns:a16="http://schemas.microsoft.com/office/drawing/2014/main" id="{46523E91-21B6-3E8B-C5D9-86A0076296D3}"/>
              </a:ext>
            </a:extLst>
          </p:cNvPr>
          <p:cNvSpPr txBox="1"/>
          <p:nvPr/>
        </p:nvSpPr>
        <p:spPr>
          <a:xfrm>
            <a:off x="0" y="114300"/>
            <a:ext cx="4679743" cy="2123658"/>
          </a:xfrm>
          <a:prstGeom prst="rect">
            <a:avLst/>
          </a:prstGeom>
          <a:noFill/>
        </p:spPr>
        <p:txBody>
          <a:bodyPr wrap="none" rtlCol="0">
            <a:spAutoFit/>
          </a:bodyPr>
          <a:lstStyle/>
          <a:p>
            <a:r>
              <a:rPr lang="en-US" sz="6600" b="1" dirty="0">
                <a:solidFill>
                  <a:srgbClr val="FF0000"/>
                </a:solidFill>
                <a:effectLst>
                  <a:outerShdw blurRad="38100" dist="38100" dir="2700000" algn="tl">
                    <a:srgbClr val="000000">
                      <a:alpha val="43137"/>
                    </a:srgbClr>
                  </a:outerShdw>
                </a:effectLst>
              </a:rPr>
              <a:t>Circulatory </a:t>
            </a:r>
          </a:p>
          <a:p>
            <a:r>
              <a:rPr lang="en-US" sz="6600" b="1" dirty="0">
                <a:solidFill>
                  <a:srgbClr val="FF0000"/>
                </a:solidFill>
                <a:effectLst>
                  <a:outerShdw blurRad="38100" dist="38100" dir="2700000" algn="tl">
                    <a:srgbClr val="000000">
                      <a:alpha val="43137"/>
                    </a:srgbClr>
                  </a:outerShdw>
                </a:effectLst>
              </a:rPr>
              <a:t>Letter</a:t>
            </a:r>
          </a:p>
        </p:txBody>
      </p:sp>
    </p:spTree>
    <p:extLst>
      <p:ext uri="{BB962C8B-B14F-4D97-AF65-F5344CB8AC3E}">
        <p14:creationId xmlns:p14="http://schemas.microsoft.com/office/powerpoint/2010/main" val="13386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730C7F-4F7A-B5CF-7C39-AF99E711587D}"/>
              </a:ext>
            </a:extLst>
          </p:cNvPr>
          <p:cNvSpPr/>
          <p:nvPr/>
        </p:nvSpPr>
        <p:spPr>
          <a:xfrm>
            <a:off x="0" y="0"/>
            <a:ext cx="12192000" cy="6858000"/>
          </a:xfrm>
          <a:prstGeom prst="rect">
            <a:avLst/>
          </a:prstGeom>
          <a:gradFill>
            <a:gsLst>
              <a:gs pos="68000">
                <a:schemeClr val="accent1">
                  <a:lumMod val="5000"/>
                  <a:lumOff val="9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775B2B9-4981-806C-0B3B-970B44D834C4}"/>
              </a:ext>
            </a:extLst>
          </p:cNvPr>
          <p:cNvSpPr txBox="1"/>
          <p:nvPr/>
        </p:nvSpPr>
        <p:spPr>
          <a:xfrm>
            <a:off x="231531" y="674235"/>
            <a:ext cx="11728938" cy="6001643"/>
          </a:xfrm>
          <a:prstGeom prst="rect">
            <a:avLst/>
          </a:prstGeom>
          <a:noFill/>
        </p:spPr>
        <p:txBody>
          <a:bodyPr wrap="square">
            <a:spAutoFit/>
          </a:bodyPr>
          <a:lstStyle/>
          <a:p>
            <a:pPr marL="457200" marR="0" indent="-457200" rtl="0">
              <a:spcBef>
                <a:spcPts val="0"/>
              </a:spcBef>
              <a:spcAft>
                <a:spcPts val="0"/>
              </a:spcAft>
              <a:buFont typeface="+mj-lt"/>
              <a:buAutoNum type="arabicParenR"/>
            </a:pPr>
            <a:r>
              <a:rPr lang="en-US" sz="2400" b="1" u="sng" dirty="0">
                <a:effectLst/>
                <a:latin typeface="system-ui"/>
              </a:rPr>
              <a:t>1:</a:t>
            </a:r>
            <a:r>
              <a:rPr lang="en-US" sz="2400" b="1" u="sng" dirty="0">
                <a:effectLst/>
                <a:highlight>
                  <a:srgbClr val="FFFFFF"/>
                </a:highlight>
                <a:latin typeface="system-ui"/>
              </a:rPr>
              <a:t>3</a:t>
            </a:r>
            <a:r>
              <a:rPr lang="en-US" sz="2400" b="1" dirty="0">
                <a:effectLst/>
                <a:highlight>
                  <a:srgbClr val="FFFFFF"/>
                </a:highlight>
                <a:latin typeface="system-ui"/>
              </a:rPr>
              <a:t> ”</a:t>
            </a:r>
            <a:r>
              <a:rPr lang="en-US" sz="2400" b="1" dirty="0">
                <a:effectLst/>
                <a:highlight>
                  <a:srgbClr val="FFFF00"/>
                </a:highlight>
                <a:latin typeface="Calibri" panose="020F0502020204030204" pitchFamily="34" charset="0"/>
              </a:rPr>
              <a:t>Blessed is the one who reads </a:t>
            </a:r>
            <a:r>
              <a:rPr lang="en-US" sz="2400" b="1" dirty="0">
                <a:effectLst/>
                <a:latin typeface="Calibri" panose="020F0502020204030204" pitchFamily="34" charset="0"/>
              </a:rPr>
              <a:t>aloud the words of this prophecy, and </a:t>
            </a:r>
            <a:r>
              <a:rPr lang="en-US" sz="2400" b="1" dirty="0">
                <a:effectLst/>
                <a:highlight>
                  <a:srgbClr val="FFFF00"/>
                </a:highlight>
                <a:latin typeface="Calibri" panose="020F0502020204030204" pitchFamily="34" charset="0"/>
              </a:rPr>
              <a:t>blessed are those who hear</a:t>
            </a:r>
            <a:r>
              <a:rPr lang="en-US" sz="2400" b="1" dirty="0">
                <a:effectLst/>
                <a:latin typeface="Calibri" panose="020F0502020204030204" pitchFamily="34" charset="0"/>
              </a:rPr>
              <a:t> it and take to heart what is written in it, because the time is near.”</a:t>
            </a:r>
          </a:p>
          <a:p>
            <a:pPr marL="457200" marR="0" indent="-457200" rtl="0">
              <a:spcBef>
                <a:spcPts val="0"/>
              </a:spcBef>
              <a:spcAft>
                <a:spcPts val="0"/>
              </a:spcAft>
              <a:buFont typeface="+mj-lt"/>
              <a:buAutoNum type="arabicParenR"/>
            </a:pPr>
            <a:r>
              <a:rPr lang="en-US" sz="2400" b="1" u="sng" dirty="0">
                <a:solidFill>
                  <a:srgbClr val="000000"/>
                </a:solidFill>
                <a:effectLst/>
                <a:highlight>
                  <a:srgbClr val="FFFFFF"/>
                </a:highlight>
                <a:latin typeface="system-ui"/>
              </a:rPr>
              <a:t>14:13 </a:t>
            </a:r>
            <a:r>
              <a:rPr lang="en-US" sz="2400" b="1" dirty="0">
                <a:solidFill>
                  <a:srgbClr val="000000"/>
                </a:solidFill>
                <a:effectLst/>
                <a:highlight>
                  <a:srgbClr val="FFFFFF"/>
                </a:highlight>
                <a:latin typeface="system-ui"/>
              </a:rPr>
              <a:t>Then I heard a voice from heaven say, “Write this: </a:t>
            </a:r>
            <a:r>
              <a:rPr lang="en-US" sz="2400" b="1" dirty="0">
                <a:solidFill>
                  <a:srgbClr val="000000"/>
                </a:solidFill>
                <a:effectLst/>
                <a:highlight>
                  <a:srgbClr val="FFFF00"/>
                </a:highlight>
                <a:latin typeface="system-ui"/>
              </a:rPr>
              <a:t>Blessed are the dead who die in the Lord </a:t>
            </a:r>
            <a:r>
              <a:rPr lang="en-US" sz="2400" b="1" dirty="0">
                <a:solidFill>
                  <a:srgbClr val="000000"/>
                </a:solidFill>
                <a:effectLst/>
                <a:highlight>
                  <a:srgbClr val="FFFFFF"/>
                </a:highlight>
                <a:latin typeface="system-ui"/>
              </a:rPr>
              <a:t>from now on.” “Yes,” says the Spirit, “they will rest from their labor, for their deeds will follow them.”</a:t>
            </a:r>
            <a:r>
              <a:rPr lang="en-US" sz="2400" b="1" dirty="0">
                <a:solidFill>
                  <a:srgbClr val="000000"/>
                </a:solidFill>
                <a:effectLst/>
                <a:latin typeface="Calibri" panose="020F0502020204030204" pitchFamily="34" charset="0"/>
              </a:rPr>
              <a:t> </a:t>
            </a:r>
          </a:p>
          <a:p>
            <a:pPr marL="457200" marR="0" indent="-457200" rtl="0">
              <a:spcBef>
                <a:spcPts val="0"/>
              </a:spcBef>
              <a:spcAft>
                <a:spcPts val="0"/>
              </a:spcAft>
              <a:buFont typeface="+mj-lt"/>
              <a:buAutoNum type="arabicParenR"/>
            </a:pPr>
            <a:r>
              <a:rPr lang="en-US" sz="2400" b="1" u="sng" dirty="0">
                <a:solidFill>
                  <a:srgbClr val="000000"/>
                </a:solidFill>
                <a:effectLst/>
                <a:highlight>
                  <a:srgbClr val="FFFFFF"/>
                </a:highlight>
                <a:latin typeface="Calibri" panose="020F0502020204030204" pitchFamily="34" charset="0"/>
              </a:rPr>
              <a:t>16:</a:t>
            </a:r>
            <a:r>
              <a:rPr lang="en-US" sz="2400" b="1" u="sng" dirty="0">
                <a:solidFill>
                  <a:srgbClr val="000000"/>
                </a:solidFill>
                <a:effectLst/>
                <a:highlight>
                  <a:srgbClr val="FFFFFF"/>
                </a:highlight>
                <a:latin typeface="system-ui"/>
              </a:rPr>
              <a:t>15 </a:t>
            </a:r>
            <a:r>
              <a:rPr lang="en-US" sz="2400" b="1" dirty="0">
                <a:effectLst/>
                <a:latin typeface="Calibri" panose="020F0502020204030204" pitchFamily="34" charset="0"/>
              </a:rPr>
              <a:t>“Look, I come like a thief! </a:t>
            </a:r>
            <a:r>
              <a:rPr lang="en-US" sz="2400" b="1" dirty="0">
                <a:effectLst/>
                <a:highlight>
                  <a:srgbClr val="FFFF00"/>
                </a:highlight>
                <a:latin typeface="Calibri" panose="020F0502020204030204" pitchFamily="34" charset="0"/>
              </a:rPr>
              <a:t>Blessed is the one who stays awake and remains clothed</a:t>
            </a:r>
            <a:r>
              <a:rPr lang="en-US" sz="2400" b="1" dirty="0">
                <a:effectLst/>
                <a:latin typeface="Calibri" panose="020F0502020204030204" pitchFamily="34" charset="0"/>
              </a:rPr>
              <a:t>, so as not to go naked and be shamefully exposed.”</a:t>
            </a:r>
          </a:p>
          <a:p>
            <a:pPr marL="457200" marR="0" indent="-457200" rtl="0">
              <a:spcBef>
                <a:spcPts val="0"/>
              </a:spcBef>
              <a:spcAft>
                <a:spcPts val="0"/>
              </a:spcAft>
              <a:buFont typeface="+mj-lt"/>
              <a:buAutoNum type="arabicParenR"/>
            </a:pPr>
            <a:r>
              <a:rPr lang="en-US" sz="2400" b="1" u="sng" dirty="0">
                <a:effectLst/>
                <a:latin typeface="Calibri" panose="020F0502020204030204" pitchFamily="34" charset="0"/>
              </a:rPr>
              <a:t>19:</a:t>
            </a:r>
            <a:r>
              <a:rPr lang="en-US" sz="2400" b="1" u="sng" dirty="0">
                <a:effectLst/>
                <a:highlight>
                  <a:srgbClr val="FFFFFF"/>
                </a:highlight>
                <a:latin typeface="Calibri" panose="020F0502020204030204" pitchFamily="34" charset="0"/>
              </a:rPr>
              <a:t>9</a:t>
            </a:r>
            <a:r>
              <a:rPr lang="en-US" sz="2400" b="1" dirty="0">
                <a:effectLst/>
                <a:highlight>
                  <a:srgbClr val="FFFFFF"/>
                </a:highlight>
                <a:latin typeface="Calibri" panose="020F0502020204030204" pitchFamily="34" charset="0"/>
              </a:rPr>
              <a:t> </a:t>
            </a:r>
            <a:r>
              <a:rPr lang="en-US" sz="2400" b="1" dirty="0">
                <a:effectLst/>
                <a:latin typeface="Calibri" panose="020F0502020204030204" pitchFamily="34" charset="0"/>
              </a:rPr>
              <a:t>Then the angel said to me, “Write this: </a:t>
            </a:r>
            <a:r>
              <a:rPr lang="en-US" sz="2400" b="1" dirty="0">
                <a:effectLst/>
                <a:highlight>
                  <a:srgbClr val="FFFF00"/>
                </a:highlight>
                <a:latin typeface="Calibri" panose="020F0502020204030204" pitchFamily="34" charset="0"/>
              </a:rPr>
              <a:t>Blessed are those who are invited to the wedding supper of the Lamb</a:t>
            </a:r>
            <a:r>
              <a:rPr lang="en-US" sz="2400" b="1" dirty="0">
                <a:effectLst/>
                <a:latin typeface="Calibri" panose="020F0502020204030204" pitchFamily="34" charset="0"/>
              </a:rPr>
              <a:t>!” And he added, “These are the true words of God.” </a:t>
            </a:r>
          </a:p>
          <a:p>
            <a:pPr marL="457200" marR="0" indent="-457200" rtl="0">
              <a:spcBef>
                <a:spcPts val="0"/>
              </a:spcBef>
              <a:spcAft>
                <a:spcPts val="0"/>
              </a:spcAft>
              <a:buFont typeface="+mj-lt"/>
              <a:buAutoNum type="arabicParenR"/>
            </a:pPr>
            <a:r>
              <a:rPr lang="en-US" sz="2400" b="1" u="sng" dirty="0">
                <a:effectLst/>
                <a:latin typeface="Calibri" panose="020F0502020204030204" pitchFamily="34" charset="0"/>
              </a:rPr>
              <a:t>20:6</a:t>
            </a:r>
            <a:r>
              <a:rPr lang="en-US" sz="2400" b="1" dirty="0">
                <a:effectLst/>
                <a:latin typeface="Calibri" panose="020F0502020204030204" pitchFamily="34" charset="0"/>
              </a:rPr>
              <a:t> </a:t>
            </a:r>
            <a:r>
              <a:rPr lang="en-US" sz="2400" b="1" dirty="0">
                <a:effectLst/>
                <a:highlight>
                  <a:srgbClr val="FFFF00"/>
                </a:highlight>
                <a:latin typeface="Calibri" panose="020F0502020204030204" pitchFamily="34" charset="0"/>
              </a:rPr>
              <a:t>Blessed and holy are those who share in the first resurrection</a:t>
            </a:r>
            <a:r>
              <a:rPr lang="en-US" sz="2400" b="1" dirty="0">
                <a:effectLst/>
                <a:latin typeface="Calibri" panose="020F0502020204030204" pitchFamily="34" charset="0"/>
              </a:rPr>
              <a:t>. The second death has no power over them, but they will be priests of God and of Christ and will reign with him for a thousand years. </a:t>
            </a:r>
          </a:p>
          <a:p>
            <a:pPr marL="457200" marR="0" indent="-457200" rtl="0">
              <a:spcBef>
                <a:spcPts val="0"/>
              </a:spcBef>
              <a:spcAft>
                <a:spcPts val="0"/>
              </a:spcAft>
              <a:buFont typeface="+mj-lt"/>
              <a:buAutoNum type="arabicParenR"/>
            </a:pPr>
            <a:r>
              <a:rPr lang="en-US" sz="2400" b="1" u="sng" dirty="0">
                <a:effectLst/>
                <a:latin typeface="Calibri" panose="020F0502020204030204" pitchFamily="34" charset="0"/>
              </a:rPr>
              <a:t>22:7</a:t>
            </a:r>
            <a:r>
              <a:rPr lang="en-US" sz="2400" b="1" dirty="0">
                <a:effectLst/>
                <a:latin typeface="Calibri" panose="020F0502020204030204" pitchFamily="34" charset="0"/>
              </a:rPr>
              <a:t> “Look, I am coming soon! </a:t>
            </a:r>
            <a:r>
              <a:rPr lang="en-US" sz="2400" b="1" dirty="0">
                <a:effectLst/>
                <a:highlight>
                  <a:srgbClr val="FFFF00"/>
                </a:highlight>
                <a:latin typeface="Calibri" panose="020F0502020204030204" pitchFamily="34" charset="0"/>
              </a:rPr>
              <a:t>Blessed is the one who keeps the words of the prophecy </a:t>
            </a:r>
            <a:r>
              <a:rPr lang="en-US" sz="2400" b="1" dirty="0">
                <a:effectLst/>
                <a:latin typeface="Calibri" panose="020F0502020204030204" pitchFamily="34" charset="0"/>
              </a:rPr>
              <a:t>written in this scroll.” </a:t>
            </a:r>
          </a:p>
          <a:p>
            <a:pPr marL="457200" marR="0" indent="-457200" rtl="0">
              <a:spcBef>
                <a:spcPts val="0"/>
              </a:spcBef>
              <a:spcAft>
                <a:spcPts val="0"/>
              </a:spcAft>
              <a:buFont typeface="+mj-lt"/>
              <a:buAutoNum type="arabicParenR"/>
            </a:pPr>
            <a:r>
              <a:rPr lang="en-US" sz="2400" b="1" u="sng" dirty="0">
                <a:effectLst/>
                <a:latin typeface="Calibri" panose="020F0502020204030204" pitchFamily="34" charset="0"/>
              </a:rPr>
              <a:t>22:14</a:t>
            </a:r>
            <a:r>
              <a:rPr lang="en-US" sz="2400" b="1" dirty="0">
                <a:effectLst/>
                <a:latin typeface="Calibri" panose="020F0502020204030204" pitchFamily="34" charset="0"/>
              </a:rPr>
              <a:t> “</a:t>
            </a:r>
            <a:r>
              <a:rPr lang="en-US" sz="2400" b="1" dirty="0">
                <a:effectLst/>
                <a:highlight>
                  <a:srgbClr val="FFFF00"/>
                </a:highlight>
                <a:latin typeface="Calibri" panose="020F0502020204030204" pitchFamily="34" charset="0"/>
              </a:rPr>
              <a:t>Blessed are those who wash their robes</a:t>
            </a:r>
            <a:r>
              <a:rPr lang="en-US" sz="2400" b="1" dirty="0">
                <a:effectLst/>
                <a:latin typeface="Calibri" panose="020F0502020204030204" pitchFamily="34" charset="0"/>
              </a:rPr>
              <a:t>, that they may have the right to the tree of life and may go through the gates into the city.</a:t>
            </a:r>
          </a:p>
        </p:txBody>
      </p:sp>
      <p:sp>
        <p:nvSpPr>
          <p:cNvPr id="4" name="TextBox 3">
            <a:extLst>
              <a:ext uri="{FF2B5EF4-FFF2-40B4-BE49-F238E27FC236}">
                <a16:creationId xmlns:a16="http://schemas.microsoft.com/office/drawing/2014/main" id="{21FC499A-79E1-36A1-CDE8-B31E858B3FF6}"/>
              </a:ext>
            </a:extLst>
          </p:cNvPr>
          <p:cNvSpPr txBox="1"/>
          <p:nvPr/>
        </p:nvSpPr>
        <p:spPr>
          <a:xfrm>
            <a:off x="0" y="-70338"/>
            <a:ext cx="4170116" cy="923330"/>
          </a:xfrm>
          <a:prstGeom prst="rect">
            <a:avLst/>
          </a:prstGeom>
          <a:noFill/>
        </p:spPr>
        <p:txBody>
          <a:bodyPr wrap="none" rtlCol="0">
            <a:spAutoFit/>
          </a:bodyPr>
          <a:lstStyle/>
          <a:p>
            <a:r>
              <a:rPr lang="en-US" sz="5400" b="1" dirty="0"/>
              <a:t>REVELATION</a:t>
            </a:r>
          </a:p>
        </p:txBody>
      </p:sp>
    </p:spTree>
    <p:extLst>
      <p:ext uri="{BB962C8B-B14F-4D97-AF65-F5344CB8AC3E}">
        <p14:creationId xmlns:p14="http://schemas.microsoft.com/office/powerpoint/2010/main" val="427731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92F8F-7A4B-1E40-5BAA-7894F8703769}"/>
              </a:ext>
            </a:extLst>
          </p:cNvPr>
          <p:cNvPicPr>
            <a:picLocks noChangeAspect="1"/>
          </p:cNvPicPr>
          <p:nvPr/>
        </p:nvPicPr>
        <p:blipFill>
          <a:blip r:embed="rId3"/>
          <a:stretch>
            <a:fillRect/>
          </a:stretch>
        </p:blipFill>
        <p:spPr>
          <a:xfrm>
            <a:off x="0" y="0"/>
            <a:ext cx="12240591" cy="6987209"/>
          </a:xfrm>
          <a:prstGeom prst="rect">
            <a:avLst/>
          </a:prstGeom>
        </p:spPr>
      </p:pic>
      <p:pic>
        <p:nvPicPr>
          <p:cNvPr id="2" name="Picture 1">
            <a:extLst>
              <a:ext uri="{FF2B5EF4-FFF2-40B4-BE49-F238E27FC236}">
                <a16:creationId xmlns:a16="http://schemas.microsoft.com/office/drawing/2014/main" id="{0DA3ECCE-D953-5F88-EAF6-5A812AB7BB81}"/>
              </a:ext>
            </a:extLst>
          </p:cNvPr>
          <p:cNvPicPr>
            <a:picLocks noChangeAspect="1"/>
          </p:cNvPicPr>
          <p:nvPr/>
        </p:nvPicPr>
        <p:blipFill rotWithShape="1">
          <a:blip r:embed="rId4"/>
          <a:srcRect t="5253" r="50000"/>
          <a:stretch/>
        </p:blipFill>
        <p:spPr>
          <a:xfrm>
            <a:off x="3081131" y="0"/>
            <a:ext cx="5909962" cy="6858000"/>
          </a:xfrm>
          <a:prstGeom prst="rect">
            <a:avLst/>
          </a:prstGeom>
          <a:effectLst>
            <a:softEdge rad="635000"/>
          </a:effectLst>
        </p:spPr>
      </p:pic>
      <p:pic>
        <p:nvPicPr>
          <p:cNvPr id="5" name="Picture 4">
            <a:extLst>
              <a:ext uri="{FF2B5EF4-FFF2-40B4-BE49-F238E27FC236}">
                <a16:creationId xmlns:a16="http://schemas.microsoft.com/office/drawing/2014/main" id="{76C1FDDA-6424-3E05-4D92-9E1F8BB887E7}"/>
              </a:ext>
            </a:extLst>
          </p:cNvPr>
          <p:cNvPicPr>
            <a:picLocks noChangeAspect="1"/>
          </p:cNvPicPr>
          <p:nvPr/>
        </p:nvPicPr>
        <p:blipFill>
          <a:blip r:embed="rId5"/>
          <a:stretch>
            <a:fillRect/>
          </a:stretch>
        </p:blipFill>
        <p:spPr>
          <a:xfrm>
            <a:off x="239644" y="434110"/>
            <a:ext cx="5678555" cy="2651990"/>
          </a:xfrm>
          <a:prstGeom prst="rect">
            <a:avLst/>
          </a:prstGeom>
          <a:effectLst>
            <a:glow rad="101600">
              <a:schemeClr val="tx1">
                <a:alpha val="60000"/>
              </a:schemeClr>
            </a:glow>
          </a:effectLst>
        </p:spPr>
      </p:pic>
      <p:sp>
        <p:nvSpPr>
          <p:cNvPr id="4" name="Arrow: Right 3">
            <a:extLst>
              <a:ext uri="{FF2B5EF4-FFF2-40B4-BE49-F238E27FC236}">
                <a16:creationId xmlns:a16="http://schemas.microsoft.com/office/drawing/2014/main" id="{7BBB994E-4955-4C5F-736D-E1B8A486AE5B}"/>
              </a:ext>
            </a:extLst>
          </p:cNvPr>
          <p:cNvSpPr/>
          <p:nvPr/>
        </p:nvSpPr>
        <p:spPr>
          <a:xfrm flipH="1">
            <a:off x="6953250" y="733424"/>
            <a:ext cx="3409950" cy="71437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Babylon</a:t>
            </a:r>
          </a:p>
        </p:txBody>
      </p:sp>
      <p:sp>
        <p:nvSpPr>
          <p:cNvPr id="6" name="Arrow: Right 5">
            <a:extLst>
              <a:ext uri="{FF2B5EF4-FFF2-40B4-BE49-F238E27FC236}">
                <a16:creationId xmlns:a16="http://schemas.microsoft.com/office/drawing/2014/main" id="{0BDB954F-E748-283C-0E05-3F1CCF354844}"/>
              </a:ext>
            </a:extLst>
          </p:cNvPr>
          <p:cNvSpPr/>
          <p:nvPr/>
        </p:nvSpPr>
        <p:spPr>
          <a:xfrm flipH="1">
            <a:off x="7294355" y="1676399"/>
            <a:ext cx="3409950" cy="71437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Medo</a:t>
            </a:r>
            <a:r>
              <a:rPr lang="en-US" sz="2800" b="1" dirty="0">
                <a:solidFill>
                  <a:schemeClr val="tx1"/>
                </a:solidFill>
              </a:rPr>
              <a:t>-Persian</a:t>
            </a:r>
          </a:p>
        </p:txBody>
      </p:sp>
      <p:sp>
        <p:nvSpPr>
          <p:cNvPr id="7" name="Arrow: Right 6">
            <a:extLst>
              <a:ext uri="{FF2B5EF4-FFF2-40B4-BE49-F238E27FC236}">
                <a16:creationId xmlns:a16="http://schemas.microsoft.com/office/drawing/2014/main" id="{698A2C92-4CDA-4C91-06CF-3A2D5A1E075B}"/>
              </a:ext>
            </a:extLst>
          </p:cNvPr>
          <p:cNvSpPr/>
          <p:nvPr/>
        </p:nvSpPr>
        <p:spPr>
          <a:xfrm flipH="1">
            <a:off x="7054711" y="2779229"/>
            <a:ext cx="3409950" cy="71437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Greece</a:t>
            </a:r>
          </a:p>
        </p:txBody>
      </p:sp>
      <p:sp>
        <p:nvSpPr>
          <p:cNvPr id="8" name="Arrow: Right 7">
            <a:extLst>
              <a:ext uri="{FF2B5EF4-FFF2-40B4-BE49-F238E27FC236}">
                <a16:creationId xmlns:a16="http://schemas.microsoft.com/office/drawing/2014/main" id="{43BBE96A-37F3-E887-2C39-C1C68DFDB93D}"/>
              </a:ext>
            </a:extLst>
          </p:cNvPr>
          <p:cNvSpPr/>
          <p:nvPr/>
        </p:nvSpPr>
        <p:spPr>
          <a:xfrm flipH="1">
            <a:off x="6854686" y="4265750"/>
            <a:ext cx="3409950" cy="71437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Roman </a:t>
            </a:r>
          </a:p>
        </p:txBody>
      </p:sp>
      <p:sp>
        <p:nvSpPr>
          <p:cNvPr id="9" name="Arrow: Right 8">
            <a:extLst>
              <a:ext uri="{FF2B5EF4-FFF2-40B4-BE49-F238E27FC236}">
                <a16:creationId xmlns:a16="http://schemas.microsoft.com/office/drawing/2014/main" id="{667097A0-CADD-3318-0884-D7DB2034B729}"/>
              </a:ext>
            </a:extLst>
          </p:cNvPr>
          <p:cNvSpPr/>
          <p:nvPr/>
        </p:nvSpPr>
        <p:spPr>
          <a:xfrm flipH="1">
            <a:off x="6854686" y="5208725"/>
            <a:ext cx="3761156" cy="71437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solidFill>
                <a:latin typeface="Times New Roman" panose="02020603050405020304" pitchFamily="18" charset="0"/>
                <a:cs typeface="Times New Roman" panose="02020603050405020304" pitchFamily="18" charset="0"/>
              </a:rPr>
              <a:t>Divided Nations</a:t>
            </a:r>
          </a:p>
        </p:txBody>
      </p:sp>
      <p:sp>
        <p:nvSpPr>
          <p:cNvPr id="10" name="Oval 9">
            <a:extLst>
              <a:ext uri="{FF2B5EF4-FFF2-40B4-BE49-F238E27FC236}">
                <a16:creationId xmlns:a16="http://schemas.microsoft.com/office/drawing/2014/main" id="{3E712CB1-6F06-27B4-B517-8D1CEE1D7730}"/>
              </a:ext>
            </a:extLst>
          </p:cNvPr>
          <p:cNvSpPr/>
          <p:nvPr/>
        </p:nvSpPr>
        <p:spPr>
          <a:xfrm rot="2571529">
            <a:off x="2270511" y="3159140"/>
            <a:ext cx="4249939" cy="1878496"/>
          </a:xfrm>
          <a:prstGeom prst="ellipse">
            <a:avLst/>
          </a:prstGeom>
          <a:noFill/>
          <a:ln w="57150">
            <a:solidFill>
              <a:schemeClr val="bg1"/>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90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18BE30-EFB9-CDA9-7815-C49CDA814924}"/>
              </a:ext>
            </a:extLst>
          </p:cNvPr>
          <p:cNvSpPr txBox="1"/>
          <p:nvPr/>
        </p:nvSpPr>
        <p:spPr>
          <a:xfrm>
            <a:off x="228601" y="207219"/>
            <a:ext cx="6092890" cy="1200329"/>
          </a:xfrm>
          <a:prstGeom prst="rect">
            <a:avLst/>
          </a:prstGeom>
          <a:noFill/>
        </p:spPr>
        <p:txBody>
          <a:bodyPr wrap="square">
            <a:spAutoFit/>
          </a:bodyPr>
          <a:lstStyle/>
          <a:p>
            <a:r>
              <a:rPr lang="en-US" sz="7200" b="1" dirty="0"/>
              <a:t>Church Age:</a:t>
            </a:r>
          </a:p>
        </p:txBody>
      </p:sp>
      <p:pic>
        <p:nvPicPr>
          <p:cNvPr id="4" name="Picture 3">
            <a:extLst>
              <a:ext uri="{FF2B5EF4-FFF2-40B4-BE49-F238E27FC236}">
                <a16:creationId xmlns:a16="http://schemas.microsoft.com/office/drawing/2014/main" id="{55F75535-B6B9-0E8B-84B6-98949F7492AB}"/>
              </a:ext>
            </a:extLst>
          </p:cNvPr>
          <p:cNvPicPr>
            <a:picLocks noChangeAspect="1"/>
          </p:cNvPicPr>
          <p:nvPr/>
        </p:nvPicPr>
        <p:blipFill>
          <a:blip r:embed="rId2"/>
          <a:stretch>
            <a:fillRect/>
          </a:stretch>
        </p:blipFill>
        <p:spPr>
          <a:xfrm>
            <a:off x="228601" y="1371600"/>
            <a:ext cx="11520054" cy="5486400"/>
          </a:xfrm>
          <a:prstGeom prst="rect">
            <a:avLst/>
          </a:prstGeom>
        </p:spPr>
      </p:pic>
      <p:sp>
        <p:nvSpPr>
          <p:cNvPr id="5" name="Rectangle 4">
            <a:extLst>
              <a:ext uri="{FF2B5EF4-FFF2-40B4-BE49-F238E27FC236}">
                <a16:creationId xmlns:a16="http://schemas.microsoft.com/office/drawing/2014/main" id="{A007BF59-37AF-DB4E-1888-47B13677E764}"/>
              </a:ext>
            </a:extLst>
          </p:cNvPr>
          <p:cNvSpPr/>
          <p:nvPr/>
        </p:nvSpPr>
        <p:spPr>
          <a:xfrm>
            <a:off x="8110330" y="3061252"/>
            <a:ext cx="1272209" cy="205740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20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0BA8FA-5770-7E5B-098F-9C3A196F1437}"/>
              </a:ext>
            </a:extLst>
          </p:cNvPr>
          <p:cNvSpPr txBox="1"/>
          <p:nvPr/>
        </p:nvSpPr>
        <p:spPr>
          <a:xfrm>
            <a:off x="181460" y="0"/>
            <a:ext cx="6092890" cy="1200329"/>
          </a:xfrm>
          <a:prstGeom prst="rect">
            <a:avLst/>
          </a:prstGeom>
          <a:noFill/>
        </p:spPr>
        <p:txBody>
          <a:bodyPr wrap="square">
            <a:spAutoFit/>
          </a:bodyPr>
          <a:lstStyle/>
          <a:p>
            <a:r>
              <a:rPr lang="en-US" sz="7200" b="1" dirty="0"/>
              <a:t>Rapture:</a:t>
            </a:r>
          </a:p>
        </p:txBody>
      </p:sp>
      <p:pic>
        <p:nvPicPr>
          <p:cNvPr id="5" name="Picture 4">
            <a:extLst>
              <a:ext uri="{FF2B5EF4-FFF2-40B4-BE49-F238E27FC236}">
                <a16:creationId xmlns:a16="http://schemas.microsoft.com/office/drawing/2014/main" id="{BDEEAD10-D1D4-1353-DE33-D949363D0ABB}"/>
              </a:ext>
            </a:extLst>
          </p:cNvPr>
          <p:cNvPicPr>
            <a:picLocks noChangeAspect="1"/>
          </p:cNvPicPr>
          <p:nvPr/>
        </p:nvPicPr>
        <p:blipFill rotWithShape="1">
          <a:blip r:embed="rId2"/>
          <a:srcRect b="14553"/>
          <a:stretch/>
        </p:blipFill>
        <p:spPr>
          <a:xfrm>
            <a:off x="1308618" y="638174"/>
            <a:ext cx="10287000" cy="6219826"/>
          </a:xfrm>
          <a:prstGeom prst="rect">
            <a:avLst/>
          </a:prstGeom>
          <a:effectLst>
            <a:softEdge rad="635000"/>
          </a:effectLst>
        </p:spPr>
      </p:pic>
      <p:pic>
        <p:nvPicPr>
          <p:cNvPr id="4" name="Picture 3">
            <a:extLst>
              <a:ext uri="{FF2B5EF4-FFF2-40B4-BE49-F238E27FC236}">
                <a16:creationId xmlns:a16="http://schemas.microsoft.com/office/drawing/2014/main" id="{E0D2BD6B-5220-9431-373B-DCFC418A8E93}"/>
              </a:ext>
            </a:extLst>
          </p:cNvPr>
          <p:cNvPicPr>
            <a:picLocks noChangeAspect="1"/>
          </p:cNvPicPr>
          <p:nvPr/>
        </p:nvPicPr>
        <p:blipFill>
          <a:blip r:embed="rId3"/>
          <a:stretch>
            <a:fillRect/>
          </a:stretch>
        </p:blipFill>
        <p:spPr>
          <a:xfrm>
            <a:off x="5185292" y="-409575"/>
            <a:ext cx="3838575" cy="3838575"/>
          </a:xfrm>
          <a:prstGeom prst="rect">
            <a:avLst/>
          </a:prstGeom>
          <a:effectLst>
            <a:softEdge rad="635000"/>
          </a:effectLst>
        </p:spPr>
      </p:pic>
    </p:spTree>
    <p:extLst>
      <p:ext uri="{BB962C8B-B14F-4D97-AF65-F5344CB8AC3E}">
        <p14:creationId xmlns:p14="http://schemas.microsoft.com/office/powerpoint/2010/main" val="1414092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9333-522B-C964-B27B-583619DF6DFD}"/>
              </a:ext>
            </a:extLst>
          </p:cNvPr>
          <p:cNvSpPr/>
          <p:nvPr/>
        </p:nvSpPr>
        <p:spPr>
          <a:xfrm>
            <a:off x="0" y="0"/>
            <a:ext cx="12192000" cy="6858000"/>
          </a:xfrm>
          <a:prstGeom prst="rect">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EEF1ADC-C8E5-295D-37B3-8F9F503DF33C}"/>
              </a:ext>
            </a:extLst>
          </p:cNvPr>
          <p:cNvPicPr>
            <a:picLocks noChangeAspect="1"/>
          </p:cNvPicPr>
          <p:nvPr/>
        </p:nvPicPr>
        <p:blipFill>
          <a:blip r:embed="rId2"/>
          <a:stretch>
            <a:fillRect/>
          </a:stretch>
        </p:blipFill>
        <p:spPr>
          <a:xfrm>
            <a:off x="681526" y="-312575"/>
            <a:ext cx="11224724" cy="7483150"/>
          </a:xfrm>
          <a:prstGeom prst="rect">
            <a:avLst/>
          </a:prstGeom>
          <a:effectLst>
            <a:softEdge rad="635000"/>
          </a:effectLst>
        </p:spPr>
      </p:pic>
      <p:pic>
        <p:nvPicPr>
          <p:cNvPr id="5" name="Picture 4">
            <a:extLst>
              <a:ext uri="{FF2B5EF4-FFF2-40B4-BE49-F238E27FC236}">
                <a16:creationId xmlns:a16="http://schemas.microsoft.com/office/drawing/2014/main" id="{644E88F7-3C4F-866C-B6A4-A16BF1296B06}"/>
              </a:ext>
            </a:extLst>
          </p:cNvPr>
          <p:cNvPicPr>
            <a:picLocks noChangeAspect="1"/>
          </p:cNvPicPr>
          <p:nvPr/>
        </p:nvPicPr>
        <p:blipFill>
          <a:blip r:embed="rId3"/>
          <a:stretch>
            <a:fillRect/>
          </a:stretch>
        </p:blipFill>
        <p:spPr>
          <a:xfrm>
            <a:off x="2667000" y="0"/>
            <a:ext cx="6858000" cy="3429000"/>
          </a:xfrm>
          <a:prstGeom prst="rect">
            <a:avLst/>
          </a:prstGeom>
          <a:effectLst>
            <a:softEdge rad="635000"/>
          </a:effectLst>
        </p:spPr>
      </p:pic>
      <p:pic>
        <p:nvPicPr>
          <p:cNvPr id="6" name="Picture 5">
            <a:extLst>
              <a:ext uri="{FF2B5EF4-FFF2-40B4-BE49-F238E27FC236}">
                <a16:creationId xmlns:a16="http://schemas.microsoft.com/office/drawing/2014/main" id="{A395064D-C245-0C7C-EAF7-A0BA2376A32F}"/>
              </a:ext>
            </a:extLst>
          </p:cNvPr>
          <p:cNvPicPr>
            <a:picLocks noChangeAspect="1"/>
          </p:cNvPicPr>
          <p:nvPr/>
        </p:nvPicPr>
        <p:blipFill rotWithShape="1">
          <a:blip r:embed="rId4"/>
          <a:srcRect b="23078"/>
          <a:stretch/>
        </p:blipFill>
        <p:spPr>
          <a:xfrm>
            <a:off x="7143750" y="4527114"/>
            <a:ext cx="4762500" cy="3663397"/>
          </a:xfrm>
          <a:prstGeom prst="rect">
            <a:avLst/>
          </a:prstGeom>
          <a:effectLst>
            <a:softEdge rad="635000"/>
          </a:effectLst>
        </p:spPr>
      </p:pic>
      <p:sp>
        <p:nvSpPr>
          <p:cNvPr id="3" name="TextBox 2">
            <a:extLst>
              <a:ext uri="{FF2B5EF4-FFF2-40B4-BE49-F238E27FC236}">
                <a16:creationId xmlns:a16="http://schemas.microsoft.com/office/drawing/2014/main" id="{820EE8C9-16F4-0994-6937-E9483BF3C016}"/>
              </a:ext>
            </a:extLst>
          </p:cNvPr>
          <p:cNvSpPr txBox="1"/>
          <p:nvPr/>
        </p:nvSpPr>
        <p:spPr>
          <a:xfrm>
            <a:off x="303245" y="132575"/>
            <a:ext cx="6092890" cy="1200329"/>
          </a:xfrm>
          <a:prstGeom prst="rect">
            <a:avLst/>
          </a:prstGeom>
          <a:noFill/>
        </p:spPr>
        <p:txBody>
          <a:bodyPr wrap="square">
            <a:spAutoFit/>
          </a:bodyPr>
          <a:lstStyle/>
          <a:p>
            <a:r>
              <a:rPr lang="en-US" sz="7200" b="1" dirty="0">
                <a:solidFill>
                  <a:schemeClr val="bg1"/>
                </a:solidFill>
                <a:effectLst>
                  <a:outerShdw blurRad="38100" dist="38100" dir="2700000" algn="tl">
                    <a:srgbClr val="000000">
                      <a:alpha val="43137"/>
                    </a:srgbClr>
                  </a:outerShdw>
                </a:effectLst>
              </a:rPr>
              <a:t>Tribulation:</a:t>
            </a:r>
          </a:p>
        </p:txBody>
      </p:sp>
    </p:spTree>
    <p:extLst>
      <p:ext uri="{BB962C8B-B14F-4D97-AF65-F5344CB8AC3E}">
        <p14:creationId xmlns:p14="http://schemas.microsoft.com/office/powerpoint/2010/main" val="1788529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7D7E9D-FEBD-54C7-7FBB-C93C87826800}"/>
              </a:ext>
            </a:extLst>
          </p:cNvPr>
          <p:cNvSpPr txBox="1"/>
          <p:nvPr/>
        </p:nvSpPr>
        <p:spPr>
          <a:xfrm>
            <a:off x="248039" y="0"/>
            <a:ext cx="11695922" cy="1200329"/>
          </a:xfrm>
          <a:prstGeom prst="rect">
            <a:avLst/>
          </a:prstGeom>
          <a:noFill/>
        </p:spPr>
        <p:txBody>
          <a:bodyPr wrap="square">
            <a:spAutoFit/>
          </a:bodyPr>
          <a:lstStyle/>
          <a:p>
            <a:r>
              <a:rPr lang="en-US" sz="7200" b="1" dirty="0"/>
              <a:t>Second Coming (</a:t>
            </a:r>
            <a:r>
              <a:rPr lang="en-US" sz="4800" b="1" dirty="0"/>
              <a:t>Second Advent</a:t>
            </a:r>
            <a:r>
              <a:rPr lang="en-US" sz="7200" b="1" dirty="0"/>
              <a:t>)</a:t>
            </a:r>
          </a:p>
        </p:txBody>
      </p:sp>
      <p:pic>
        <p:nvPicPr>
          <p:cNvPr id="4" name="Picture 3">
            <a:extLst>
              <a:ext uri="{FF2B5EF4-FFF2-40B4-BE49-F238E27FC236}">
                <a16:creationId xmlns:a16="http://schemas.microsoft.com/office/drawing/2014/main" id="{50696717-21FE-4A43-22BA-A1E50E7E80D0}"/>
              </a:ext>
            </a:extLst>
          </p:cNvPr>
          <p:cNvPicPr>
            <a:picLocks noChangeAspect="1"/>
          </p:cNvPicPr>
          <p:nvPr/>
        </p:nvPicPr>
        <p:blipFill>
          <a:blip r:embed="rId2"/>
          <a:stretch>
            <a:fillRect/>
          </a:stretch>
        </p:blipFill>
        <p:spPr>
          <a:xfrm>
            <a:off x="733231" y="600164"/>
            <a:ext cx="10258036" cy="6619875"/>
          </a:xfrm>
          <a:prstGeom prst="rect">
            <a:avLst/>
          </a:prstGeom>
          <a:effectLst>
            <a:softEdge rad="635000"/>
          </a:effectLst>
        </p:spPr>
      </p:pic>
    </p:spTree>
    <p:extLst>
      <p:ext uri="{BB962C8B-B14F-4D97-AF65-F5344CB8AC3E}">
        <p14:creationId xmlns:p14="http://schemas.microsoft.com/office/powerpoint/2010/main" val="3049175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C623B5-3522-1F15-919E-F1EE3F7C9AF4}"/>
              </a:ext>
            </a:extLst>
          </p:cNvPr>
          <p:cNvPicPr>
            <a:picLocks noChangeAspect="1"/>
          </p:cNvPicPr>
          <p:nvPr/>
        </p:nvPicPr>
        <p:blipFill>
          <a:blip r:embed="rId2"/>
          <a:stretch>
            <a:fillRect/>
          </a:stretch>
        </p:blipFill>
        <p:spPr>
          <a:xfrm>
            <a:off x="-143041" y="-431824"/>
            <a:ext cx="12524509" cy="4711601"/>
          </a:xfrm>
          <a:prstGeom prst="rect">
            <a:avLst/>
          </a:prstGeom>
          <a:effectLst>
            <a:softEdge rad="635000"/>
          </a:effectLst>
        </p:spPr>
      </p:pic>
      <p:sp>
        <p:nvSpPr>
          <p:cNvPr id="3" name="TextBox 2">
            <a:extLst>
              <a:ext uri="{FF2B5EF4-FFF2-40B4-BE49-F238E27FC236}">
                <a16:creationId xmlns:a16="http://schemas.microsoft.com/office/drawing/2014/main" id="{6E8409AA-26F7-0B10-90F9-0AE13BE3C6CD}"/>
              </a:ext>
            </a:extLst>
          </p:cNvPr>
          <p:cNvSpPr txBox="1"/>
          <p:nvPr/>
        </p:nvSpPr>
        <p:spPr>
          <a:xfrm>
            <a:off x="26324" y="0"/>
            <a:ext cx="6092890" cy="1200329"/>
          </a:xfrm>
          <a:prstGeom prst="rect">
            <a:avLst/>
          </a:prstGeom>
          <a:noFill/>
        </p:spPr>
        <p:txBody>
          <a:bodyPr wrap="square">
            <a:spAutoFit/>
          </a:bodyPr>
          <a:lstStyle/>
          <a:p>
            <a:r>
              <a:rPr lang="en-US" sz="7200" b="1"/>
              <a:t>Millenium</a:t>
            </a:r>
            <a:endParaRPr lang="en-US" sz="7200" b="1" dirty="0"/>
          </a:p>
        </p:txBody>
      </p:sp>
      <p:pic>
        <p:nvPicPr>
          <p:cNvPr id="4" name="Picture 3">
            <a:extLst>
              <a:ext uri="{FF2B5EF4-FFF2-40B4-BE49-F238E27FC236}">
                <a16:creationId xmlns:a16="http://schemas.microsoft.com/office/drawing/2014/main" id="{D888415B-D225-57FA-9698-43C438241BD4}"/>
              </a:ext>
            </a:extLst>
          </p:cNvPr>
          <p:cNvPicPr>
            <a:picLocks noChangeAspect="1"/>
          </p:cNvPicPr>
          <p:nvPr/>
        </p:nvPicPr>
        <p:blipFill>
          <a:blip r:embed="rId3"/>
          <a:stretch>
            <a:fillRect/>
          </a:stretch>
        </p:blipFill>
        <p:spPr>
          <a:xfrm>
            <a:off x="-334100" y="2328134"/>
            <a:ext cx="12715567" cy="6001127"/>
          </a:xfrm>
          <a:prstGeom prst="rect">
            <a:avLst/>
          </a:prstGeom>
          <a:effectLst>
            <a:softEdge rad="635000"/>
          </a:effectLst>
        </p:spPr>
      </p:pic>
      <p:pic>
        <p:nvPicPr>
          <p:cNvPr id="5" name="Picture 4">
            <a:extLst>
              <a:ext uri="{FF2B5EF4-FFF2-40B4-BE49-F238E27FC236}">
                <a16:creationId xmlns:a16="http://schemas.microsoft.com/office/drawing/2014/main" id="{F766537D-A913-47C9-4C3F-4BC9AF467927}"/>
              </a:ext>
            </a:extLst>
          </p:cNvPr>
          <p:cNvPicPr>
            <a:picLocks noChangeAspect="1"/>
          </p:cNvPicPr>
          <p:nvPr/>
        </p:nvPicPr>
        <p:blipFill>
          <a:blip r:embed="rId4"/>
          <a:stretch>
            <a:fillRect/>
          </a:stretch>
        </p:blipFill>
        <p:spPr>
          <a:xfrm>
            <a:off x="-335902" y="4529866"/>
            <a:ext cx="3810000" cy="2857500"/>
          </a:xfrm>
          <a:prstGeom prst="rect">
            <a:avLst/>
          </a:prstGeom>
          <a:effectLst>
            <a:softEdge rad="635000"/>
          </a:effectLst>
        </p:spPr>
      </p:pic>
      <p:pic>
        <p:nvPicPr>
          <p:cNvPr id="6" name="Picture 5">
            <a:extLst>
              <a:ext uri="{FF2B5EF4-FFF2-40B4-BE49-F238E27FC236}">
                <a16:creationId xmlns:a16="http://schemas.microsoft.com/office/drawing/2014/main" id="{30901BA9-DCC8-C68B-9596-CC1E408C3E94}"/>
              </a:ext>
            </a:extLst>
          </p:cNvPr>
          <p:cNvPicPr>
            <a:picLocks noChangeAspect="1"/>
          </p:cNvPicPr>
          <p:nvPr/>
        </p:nvPicPr>
        <p:blipFill>
          <a:blip r:embed="rId5"/>
          <a:stretch>
            <a:fillRect/>
          </a:stretch>
        </p:blipFill>
        <p:spPr>
          <a:xfrm>
            <a:off x="6298524" y="4529866"/>
            <a:ext cx="6453313" cy="3699311"/>
          </a:xfrm>
          <a:prstGeom prst="ellipse">
            <a:avLst/>
          </a:prstGeom>
          <a:effectLst>
            <a:softEdge rad="635000"/>
          </a:effectLst>
        </p:spPr>
      </p:pic>
    </p:spTree>
    <p:extLst>
      <p:ext uri="{BB962C8B-B14F-4D97-AF65-F5344CB8AC3E}">
        <p14:creationId xmlns:p14="http://schemas.microsoft.com/office/powerpoint/2010/main" val="2635165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409C71-33A1-3815-32A1-79FF258901CC}"/>
              </a:ext>
            </a:extLst>
          </p:cNvPr>
          <p:cNvSpPr/>
          <p:nvPr/>
        </p:nvSpPr>
        <p:spPr>
          <a:xfrm>
            <a:off x="0" y="0"/>
            <a:ext cx="12192000" cy="68580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06A85CD-3F1A-32E2-B20B-4356663704AB}"/>
              </a:ext>
            </a:extLst>
          </p:cNvPr>
          <p:cNvPicPr>
            <a:picLocks noChangeAspect="1"/>
          </p:cNvPicPr>
          <p:nvPr/>
        </p:nvPicPr>
        <p:blipFill>
          <a:blip r:embed="rId2"/>
          <a:stretch>
            <a:fillRect/>
          </a:stretch>
        </p:blipFill>
        <p:spPr>
          <a:xfrm>
            <a:off x="1817507" y="608269"/>
            <a:ext cx="9549081" cy="6249731"/>
          </a:xfrm>
          <a:prstGeom prst="rect">
            <a:avLst/>
          </a:prstGeom>
          <a:effectLst>
            <a:softEdge rad="635000"/>
          </a:effectLst>
        </p:spPr>
      </p:pic>
      <p:sp>
        <p:nvSpPr>
          <p:cNvPr id="3" name="TextBox 2">
            <a:extLst>
              <a:ext uri="{FF2B5EF4-FFF2-40B4-BE49-F238E27FC236}">
                <a16:creationId xmlns:a16="http://schemas.microsoft.com/office/drawing/2014/main" id="{DC778A35-530B-98DB-68D4-7A5EB3D3B596}"/>
              </a:ext>
            </a:extLst>
          </p:cNvPr>
          <p:cNvSpPr txBox="1"/>
          <p:nvPr/>
        </p:nvSpPr>
        <p:spPr>
          <a:xfrm>
            <a:off x="3110" y="188558"/>
            <a:ext cx="12188890" cy="2308324"/>
          </a:xfrm>
          <a:prstGeom prst="rect">
            <a:avLst/>
          </a:prstGeom>
          <a:noFill/>
        </p:spPr>
        <p:txBody>
          <a:bodyPr wrap="square">
            <a:spAutoFit/>
          </a:bodyPr>
          <a:lstStyle/>
          <a:p>
            <a:r>
              <a:rPr lang="en-US" sz="7200" b="1" dirty="0"/>
              <a:t>Bema Judgement Seat of Christ</a:t>
            </a:r>
          </a:p>
        </p:txBody>
      </p:sp>
    </p:spTree>
    <p:extLst>
      <p:ext uri="{BB962C8B-B14F-4D97-AF65-F5344CB8AC3E}">
        <p14:creationId xmlns:p14="http://schemas.microsoft.com/office/powerpoint/2010/main" val="1328669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594</TotalTime>
  <Words>679</Words>
  <Application>Microsoft Office PowerPoint</Application>
  <PresentationFormat>Widescreen</PresentationFormat>
  <Paragraphs>96</Paragraphs>
  <Slides>26</Slides>
  <Notes>2</Notes>
  <HiddenSlides>18</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Aptos Display</vt:lpstr>
      <vt:lpstr>Arial</vt:lpstr>
      <vt:lpstr>Calibri</vt:lpstr>
      <vt:lpstr>Courier New</vt:lpstr>
      <vt:lpstr>Quicksand</vt:lpstr>
      <vt:lpstr>system-ui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Pardini, Amancio</dc:creator>
  <cp:lastModifiedBy>Amancio Pardini</cp:lastModifiedBy>
  <cp:revision>12</cp:revision>
  <dcterms:created xsi:type="dcterms:W3CDTF">2024-06-27T20:12:52Z</dcterms:created>
  <dcterms:modified xsi:type="dcterms:W3CDTF">2024-07-28T15:08:09Z</dcterms:modified>
</cp:coreProperties>
</file>